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2" r:id="rId1"/>
  </p:sldMasterIdLst>
  <p:sldIdLst>
    <p:sldId id="256" r:id="rId2"/>
    <p:sldId id="271" r:id="rId3"/>
    <p:sldId id="308" r:id="rId4"/>
    <p:sldId id="270" r:id="rId5"/>
    <p:sldId id="262" r:id="rId6"/>
    <p:sldId id="257" r:id="rId7"/>
    <p:sldId id="258" r:id="rId8"/>
    <p:sldId id="259" r:id="rId9"/>
    <p:sldId id="260" r:id="rId10"/>
    <p:sldId id="261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75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09" r:id="rId60"/>
    <p:sldId id="325" r:id="rId61"/>
    <p:sldId id="326" r:id="rId62"/>
    <p:sldId id="306" r:id="rId63"/>
    <p:sldId id="319" r:id="rId64"/>
    <p:sldId id="318" r:id="rId65"/>
    <p:sldId id="307" r:id="rId66"/>
    <p:sldId id="321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96"/>
    <p:restoredTop sz="94643"/>
  </p:normalViewPr>
  <p:slideViewPr>
    <p:cSldViewPr snapToGrid="0" snapToObjects="1">
      <p:cViewPr varScale="1">
        <p:scale>
          <a:sx n="110" d="100"/>
          <a:sy n="110" d="100"/>
        </p:scale>
        <p:origin x="1568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ое изображени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10/6/17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10/6/17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9744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1884" y="358816"/>
            <a:ext cx="7384648" cy="3691250"/>
          </a:xfrm>
        </p:spPr>
        <p:txBody>
          <a:bodyPr>
            <a:normAutofit/>
          </a:bodyPr>
          <a:lstStyle/>
          <a:p>
            <a:r>
              <a:rPr lang="ru-RU" sz="4800" dirty="0">
                <a:latin typeface="Lucida Grande CY"/>
                <a:cs typeface="Lucida Grande CY"/>
              </a:rPr>
              <a:t>Электронная история болезни для фармаколога - проблемы и решения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7094" y="4651949"/>
            <a:ext cx="5714228" cy="1405467"/>
          </a:xfrm>
        </p:spPr>
        <p:txBody>
          <a:bodyPr>
            <a:normAutofit/>
          </a:bodyPr>
          <a:lstStyle/>
          <a:p>
            <a:r>
              <a:rPr lang="ru-RU" dirty="0" smtClean="0"/>
              <a:t>Цветов В.М., к.м.н.</a:t>
            </a:r>
          </a:p>
          <a:p>
            <a:r>
              <a:rPr lang="ru-RU" dirty="0"/>
              <a:t>ФГБУ «ФЦССХ» Минздрава России (г. Челябинск)</a:t>
            </a:r>
          </a:p>
        </p:txBody>
      </p:sp>
    </p:spTree>
    <p:extLst>
      <p:ext uri="{BB962C8B-B14F-4D97-AF65-F5344CB8AC3E}">
        <p14:creationId xmlns:p14="http://schemas.microsoft.com/office/powerpoint/2010/main" val="199371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47" y="202479"/>
            <a:ext cx="7511473" cy="1312480"/>
          </a:xfrm>
        </p:spPr>
        <p:txBody>
          <a:bodyPr>
            <a:normAutofit/>
          </a:bodyPr>
          <a:lstStyle/>
          <a:p>
            <a:r>
              <a:rPr lang="ru-RU" dirty="0" smtClean="0"/>
              <a:t>История, законодательство, определения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3985" y="2524560"/>
            <a:ext cx="8240195" cy="2690916"/>
          </a:xfrm>
        </p:spPr>
        <p:txBody>
          <a:bodyPr>
            <a:noAutofit/>
          </a:bodyPr>
          <a:lstStyle/>
          <a:p>
            <a:r>
              <a:rPr lang="ru-RU" dirty="0" smtClean="0">
                <a:effectLst/>
              </a:rPr>
              <a:t>автоматизированные </a:t>
            </a:r>
            <a:r>
              <a:rPr lang="ru-RU" dirty="0">
                <a:effectLst/>
              </a:rPr>
              <a:t>рабочие места врачей;</a:t>
            </a:r>
          </a:p>
          <a:p>
            <a:r>
              <a:rPr lang="ru-RU" dirty="0">
                <a:effectLst/>
              </a:rPr>
              <a:t>автоматизированные системы медицинской статистики;</a:t>
            </a:r>
          </a:p>
          <a:p>
            <a:r>
              <a:rPr lang="ru-RU" dirty="0">
                <a:effectLst/>
              </a:rPr>
              <a:t>лабораторные информационные системы;</a:t>
            </a:r>
          </a:p>
          <a:p>
            <a:r>
              <a:rPr lang="ru-RU" dirty="0">
                <a:effectLst/>
              </a:rPr>
              <a:t>аптечные информационные системы;</a:t>
            </a:r>
          </a:p>
          <a:p>
            <a:r>
              <a:rPr lang="ru-RU" dirty="0">
                <a:effectLst/>
              </a:rPr>
              <a:t>системы архивирования и передачи диагностических данных;</a:t>
            </a:r>
          </a:p>
          <a:p>
            <a:r>
              <a:rPr lang="ru-RU" dirty="0">
                <a:effectLst/>
              </a:rPr>
              <a:t>телемедицинские системы;</a:t>
            </a:r>
          </a:p>
          <a:p>
            <a:r>
              <a:rPr lang="ru-RU" dirty="0" smtClean="0">
                <a:effectLst/>
              </a:rPr>
              <a:t>другие, включая программы диспетчеризации </a:t>
            </a:r>
            <a:endParaRPr lang="ru-RU" dirty="0">
              <a:effectLst/>
            </a:endParaRPr>
          </a:p>
          <a:p>
            <a:pPr marL="0" indent="0">
              <a:buNone/>
            </a:pPr>
            <a:endParaRPr lang="ru-RU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30110" y="521547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В.И. Сабанов (</a:t>
            </a:r>
            <a:r>
              <a:rPr lang="ru-RU" i="1" dirty="0"/>
              <a:t>Информационные системы в здравоохранении: Учебное пособие. В.И. Сабанов, А.Н. Голубев, Е.Р. </a:t>
            </a:r>
            <a:r>
              <a:rPr lang="ru-RU" i="1" dirty="0" err="1"/>
              <a:t>Комина</a:t>
            </a:r>
            <a:r>
              <a:rPr lang="ru-RU" i="1" dirty="0"/>
              <a:t>. – Ростов н/Д: Феникс, 2007, стр. 17</a:t>
            </a:r>
            <a:r>
              <a:rPr lang="ru-RU" dirty="0"/>
              <a:t>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8178" y="1788927"/>
            <a:ext cx="596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Рабочие части МИС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50220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47" y="202479"/>
            <a:ext cx="7511473" cy="1312480"/>
          </a:xfrm>
        </p:spPr>
        <p:txBody>
          <a:bodyPr>
            <a:normAutofit/>
          </a:bodyPr>
          <a:lstStyle/>
          <a:p>
            <a:r>
              <a:rPr lang="ru-RU" dirty="0" smtClean="0"/>
              <a:t>История, законодательство, определения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76346" y="2188321"/>
            <a:ext cx="3645047" cy="2690916"/>
          </a:xfrm>
        </p:spPr>
        <p:txBody>
          <a:bodyPr>
            <a:noAutofit/>
          </a:bodyPr>
          <a:lstStyle/>
          <a:p>
            <a:pPr fontAlgn="base"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effectLst>
                  <a:outerShdw blurRad="38100" dist="38100" dir="2700000" algn="tl" rotWithShape="0">
                    <a:srgbClr val="DDDDDD"/>
                  </a:outerShdw>
                </a:effectLst>
              </a:rPr>
              <a:t>Регистратура, Справочная</a:t>
            </a:r>
            <a:endParaRPr lang="ru-RU" dirty="0">
              <a:effectLst/>
            </a:endParaRPr>
          </a:p>
          <a:p>
            <a:pPr fontAlgn="base"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effectLst>
                  <a:outerShdw blurRad="38100" dist="38100" dir="2700000" algn="tl" rotWithShape="0">
                    <a:srgbClr val="DDDDDD"/>
                  </a:outerShdw>
                </a:effectLst>
              </a:rPr>
              <a:t>Приемное отделение</a:t>
            </a:r>
            <a:endParaRPr lang="ru-RU" dirty="0">
              <a:effectLst/>
            </a:endParaRPr>
          </a:p>
          <a:p>
            <a:pPr fontAlgn="base"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effectLst>
                  <a:outerShdw blurRad="38100" dist="38100" dir="2700000" algn="tl" rotWithShape="0">
                    <a:srgbClr val="DDDDDD"/>
                  </a:outerShdw>
                </a:effectLst>
              </a:rPr>
              <a:t>Клинические отделения</a:t>
            </a:r>
            <a:endParaRPr lang="ru-RU" dirty="0">
              <a:effectLst/>
            </a:endParaRPr>
          </a:p>
          <a:p>
            <a:pPr fontAlgn="base"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effectLst>
                  <a:outerShdw blurRad="38100" dist="38100" dir="2700000" algn="tl" rotWithShape="0">
                    <a:srgbClr val="DDDDDD"/>
                  </a:outerShdw>
                </a:effectLst>
              </a:rPr>
              <a:t>Лаборатории, КДО</a:t>
            </a:r>
            <a:endParaRPr lang="ru-RU" dirty="0">
              <a:effectLst/>
            </a:endParaRPr>
          </a:p>
          <a:p>
            <a:pPr fontAlgn="base"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effectLst>
                  <a:outerShdw blurRad="38100" dist="38100" dir="2700000" algn="tl" rotWithShape="0">
                    <a:srgbClr val="DDDDDD"/>
                  </a:outerShdw>
                </a:effectLst>
              </a:rPr>
              <a:t>Процедурные отделения</a:t>
            </a:r>
            <a:endParaRPr lang="ru-RU" dirty="0">
              <a:effectLst/>
            </a:endParaRPr>
          </a:p>
          <a:p>
            <a:pPr fontAlgn="base"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effectLst>
                  <a:outerShdw blurRad="38100" dist="38100" dir="2700000" algn="tl" rotWithShape="0">
                    <a:srgbClr val="DDDDDD"/>
                  </a:outerShdw>
                </a:effectLst>
              </a:rPr>
              <a:t>Кабинет </a:t>
            </a:r>
            <a:r>
              <a:rPr lang="ru-RU" dirty="0" err="1">
                <a:effectLst>
                  <a:outerShdw blurRad="38100" dist="38100" dir="2700000" algn="tl" rotWithShape="0">
                    <a:srgbClr val="DDDDDD"/>
                  </a:outerShdw>
                </a:effectLst>
              </a:rPr>
              <a:t>медстатистики</a:t>
            </a:r>
            <a:endParaRPr lang="ru-RU" dirty="0">
              <a:effectLst/>
            </a:endParaRPr>
          </a:p>
          <a:p>
            <a:pPr fontAlgn="base"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effectLst>
                  <a:outerShdw blurRad="38100" dist="38100" dir="2700000" algn="tl" rotWithShape="0">
                    <a:srgbClr val="DDDDDD"/>
                  </a:outerShdw>
                </a:effectLst>
              </a:rPr>
              <a:t>Аптека, служба </a:t>
            </a:r>
            <a:r>
              <a:rPr lang="ru-RU" dirty="0" smtClean="0">
                <a:effectLst>
                  <a:outerShdw blurRad="38100" dist="38100" dir="2700000" algn="tl" rotWithShape="0">
                    <a:srgbClr val="DDDDDD"/>
                  </a:outerShdw>
                </a:effectLst>
              </a:rPr>
              <a:t>снабжения</a:t>
            </a:r>
            <a:endParaRPr lang="ru-RU" dirty="0"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0220" y="1327262"/>
            <a:ext cx="596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Рабочие части МИС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04346" y="2072707"/>
            <a:ext cx="4572000" cy="32008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base">
              <a:spcBef>
                <a:spcPts val="600"/>
              </a:spcBef>
              <a:buFont typeface="Arial" charset="0"/>
              <a:buChar char="•"/>
            </a:pPr>
            <a:r>
              <a:rPr lang="ru-RU" dirty="0">
                <a:effectLst>
                  <a:outerShdw blurRad="38100" dist="38100" dir="2700000" algn="tl" rotWithShape="0">
                    <a:srgbClr val="DDDDDD"/>
                  </a:outerShdw>
                </a:effectLst>
              </a:rPr>
              <a:t>Пищеблок, </a:t>
            </a:r>
            <a:r>
              <a:rPr lang="ru-RU" dirty="0" smtClean="0">
                <a:effectLst>
                  <a:outerShdw blurRad="38100" dist="38100" dir="2700000" algn="tl" rotWithShape="0">
                    <a:srgbClr val="DDDDDD"/>
                  </a:outerShdw>
                </a:effectLst>
              </a:rPr>
              <a:t>столовая</a:t>
            </a:r>
            <a:endParaRPr lang="ru-RU" dirty="0"/>
          </a:p>
          <a:p>
            <a:pPr marL="285750" indent="-285750" fontAlgn="base">
              <a:spcBef>
                <a:spcPts val="600"/>
              </a:spcBef>
              <a:buFont typeface="Arial" charset="0"/>
              <a:buChar char="•"/>
            </a:pPr>
            <a:r>
              <a:rPr lang="ru-RU" dirty="0">
                <a:effectLst>
                  <a:outerShdw blurRad="38100" dist="38100" dir="2700000" algn="tl" rotWithShape="0">
                    <a:srgbClr val="DDDDDD"/>
                  </a:outerShdw>
                </a:effectLst>
              </a:rPr>
              <a:t>Бухгалтерия, Касса</a:t>
            </a:r>
            <a:endParaRPr lang="ru-RU" dirty="0"/>
          </a:p>
          <a:p>
            <a:pPr marL="285750" indent="-285750" fontAlgn="base">
              <a:spcBef>
                <a:spcPts val="600"/>
              </a:spcBef>
              <a:buFont typeface="Arial" charset="0"/>
              <a:buChar char="•"/>
            </a:pPr>
            <a:r>
              <a:rPr lang="ru-RU" dirty="0">
                <a:effectLst>
                  <a:outerShdw blurRad="38100" dist="38100" dir="2700000" algn="tl" rotWithShape="0">
                    <a:srgbClr val="DDDDDD"/>
                  </a:outerShdw>
                </a:effectLst>
              </a:rPr>
              <a:t>Экономический отдел</a:t>
            </a:r>
            <a:endParaRPr lang="ru-RU" dirty="0"/>
          </a:p>
          <a:p>
            <a:pPr marL="285750" indent="-285750" fontAlgn="base">
              <a:spcBef>
                <a:spcPts val="600"/>
              </a:spcBef>
              <a:buFont typeface="Arial" charset="0"/>
              <a:buChar char="•"/>
            </a:pPr>
            <a:r>
              <a:rPr lang="ru-RU" dirty="0">
                <a:effectLst>
                  <a:outerShdw blurRad="38100" dist="38100" dir="2700000" algn="tl" rotWithShape="0">
                    <a:srgbClr val="DDDDDD"/>
                  </a:outerShdw>
                </a:effectLst>
              </a:rPr>
              <a:t>Коммерческий отдел</a:t>
            </a:r>
            <a:endParaRPr lang="ru-RU" dirty="0"/>
          </a:p>
          <a:p>
            <a:pPr marL="285750" indent="-285750" fontAlgn="base">
              <a:spcBef>
                <a:spcPts val="600"/>
              </a:spcBef>
              <a:buFont typeface="Arial" charset="0"/>
              <a:buChar char="•"/>
            </a:pPr>
            <a:r>
              <a:rPr lang="ru-RU" dirty="0">
                <a:effectLst>
                  <a:outerShdw blurRad="38100" dist="38100" dir="2700000" algn="tl" rotWithShape="0">
                    <a:srgbClr val="DDDDDD"/>
                  </a:outerShdw>
                </a:effectLst>
              </a:rPr>
              <a:t>Отдел кадров, Канцелярия</a:t>
            </a:r>
            <a:endParaRPr lang="ru-RU" dirty="0"/>
          </a:p>
          <a:p>
            <a:pPr marL="285750" indent="-285750" fontAlgn="base">
              <a:spcBef>
                <a:spcPts val="600"/>
              </a:spcBef>
              <a:buFont typeface="Arial" charset="0"/>
              <a:buChar char="•"/>
            </a:pPr>
            <a:r>
              <a:rPr lang="ru-RU" dirty="0">
                <a:effectLst>
                  <a:outerShdw blurRad="38100" dist="38100" dir="2700000" algn="tl" rotWithShape="0">
                    <a:srgbClr val="DDDDDD"/>
                  </a:outerShdw>
                </a:effectLst>
              </a:rPr>
              <a:t>Транспортный отдел</a:t>
            </a:r>
            <a:endParaRPr lang="ru-RU" dirty="0"/>
          </a:p>
          <a:p>
            <a:pPr marL="285750" indent="-285750" fontAlgn="base">
              <a:spcBef>
                <a:spcPts val="600"/>
              </a:spcBef>
              <a:buFont typeface="Arial" charset="0"/>
              <a:buChar char="•"/>
            </a:pPr>
            <a:r>
              <a:rPr lang="ru-RU" dirty="0">
                <a:effectLst>
                  <a:outerShdw blurRad="38100" dist="38100" dir="2700000" algn="tl" rotWithShape="0">
                    <a:srgbClr val="DDDDDD"/>
                  </a:outerShdw>
                </a:effectLst>
              </a:rPr>
              <a:t>Технический отдел</a:t>
            </a:r>
            <a:endParaRPr lang="ru-RU" dirty="0"/>
          </a:p>
          <a:p>
            <a:pPr marL="285750" indent="-285750" fontAlgn="base">
              <a:spcBef>
                <a:spcPts val="600"/>
              </a:spcBef>
              <a:buFont typeface="Arial" charset="0"/>
              <a:buChar char="•"/>
            </a:pPr>
            <a:r>
              <a:rPr lang="ru-RU" dirty="0">
                <a:effectLst>
                  <a:outerShdw blurRad="38100" dist="38100" dir="2700000" algn="tl" rotWithShape="0">
                    <a:srgbClr val="DDDDDD"/>
                  </a:outerShdw>
                </a:effectLst>
              </a:rPr>
              <a:t>Администрация учреждения</a:t>
            </a:r>
            <a:endParaRPr lang="ru-RU" dirty="0"/>
          </a:p>
          <a:p>
            <a:pPr>
              <a:spcBef>
                <a:spcPts val="600"/>
              </a:spcBef>
            </a:pPr>
            <a:endParaRPr lang="ru-RU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00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47" y="202479"/>
            <a:ext cx="7511473" cy="1312480"/>
          </a:xfrm>
        </p:spPr>
        <p:txBody>
          <a:bodyPr>
            <a:normAutofit/>
          </a:bodyPr>
          <a:lstStyle/>
          <a:p>
            <a:r>
              <a:rPr lang="ru-RU" dirty="0" smtClean="0"/>
              <a:t>История, законодательство, определения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589145" y="1852779"/>
            <a:ext cx="59698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ФЕДЕРАЛЬНЫЙ ЗАКОН</a:t>
            </a:r>
          </a:p>
          <a:p>
            <a:r>
              <a:rPr lang="ru-RU" sz="2400" b="1" dirty="0"/>
              <a:t> </a:t>
            </a:r>
          </a:p>
          <a:p>
            <a:pPr algn="ctr"/>
            <a:r>
              <a:rPr lang="ru-RU" sz="2400" b="1" dirty="0"/>
              <a:t>О ПЕРСОНАЛЬНЫХ </a:t>
            </a:r>
            <a:r>
              <a:rPr lang="ru-RU" sz="2400" b="1" dirty="0" smtClean="0"/>
              <a:t>ДАННЫХ</a:t>
            </a:r>
          </a:p>
          <a:p>
            <a:pPr algn="ctr"/>
            <a:endParaRPr lang="ru-RU" sz="2400" b="1" dirty="0"/>
          </a:p>
          <a:p>
            <a:pPr algn="ctr"/>
            <a:r>
              <a:rPr lang="is-IS" sz="2400" dirty="0"/>
              <a:t>27 июля 2006 года N 152-ФЗ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67821" y="5129049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но данный </a:t>
            </a:r>
            <a:r>
              <a:rPr lang="ru-RU" smtClean="0"/>
              <a:t>аспект защищает не один закон!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95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47" y="202479"/>
            <a:ext cx="7511473" cy="1312480"/>
          </a:xfrm>
        </p:spPr>
        <p:txBody>
          <a:bodyPr>
            <a:normAutofit/>
          </a:bodyPr>
          <a:lstStyle/>
          <a:p>
            <a:r>
              <a:rPr lang="ru-RU" dirty="0" smtClean="0"/>
              <a:t>История, законодательство, определения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2033" y="1514959"/>
            <a:ext cx="77277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Правовые </a:t>
            </a:r>
            <a:r>
              <a:rPr lang="ru-RU" sz="2400" dirty="0"/>
              <a:t>основы защиты персональных данных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47875" y="2313837"/>
            <a:ext cx="636861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ru-RU" dirty="0"/>
              <a:t>Конституция </a:t>
            </a:r>
            <a:r>
              <a:rPr lang="ru-RU" dirty="0" smtClean="0"/>
              <a:t>РФ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ru-RU" dirty="0"/>
              <a:t>Федеральный закон от 27.07.2006 № 152-ФЗ «О персональных данных</a:t>
            </a:r>
            <a:r>
              <a:rPr lang="ru-RU" dirty="0" smtClean="0"/>
              <a:t>»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ru-RU" dirty="0"/>
              <a:t>Федеральный закон от 21.11.2011 № 323-ФЗ «Об основах охраны здоровья граждан в Российской Федерации</a:t>
            </a:r>
            <a:r>
              <a:rPr lang="ru-RU" dirty="0" smtClean="0"/>
              <a:t>»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ru-RU" dirty="0" smtClean="0"/>
              <a:t>Федеральный </a:t>
            </a:r>
            <a:r>
              <a:rPr lang="ru-RU" dirty="0"/>
              <a:t>закон от 27.07.2006 № 149-ФЗ «Об информации, информационных технологиях и о защите информации</a:t>
            </a:r>
            <a:r>
              <a:rPr lang="ru-RU" dirty="0" smtClean="0"/>
              <a:t>»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ru-RU" dirty="0" smtClean="0"/>
              <a:t>Федеральный </a:t>
            </a:r>
            <a:r>
              <a:rPr lang="ru-RU" dirty="0"/>
              <a:t>закон от 22.10.2004 № 125-ФЗ «Об архивном деле в Российской Федерации</a:t>
            </a:r>
          </a:p>
          <a:p>
            <a:pPr marL="285750" indent="-285750">
              <a:buFont typeface="Arial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24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47" y="202479"/>
            <a:ext cx="7511473" cy="1312480"/>
          </a:xfrm>
        </p:spPr>
        <p:txBody>
          <a:bodyPr>
            <a:normAutofit/>
          </a:bodyPr>
          <a:lstStyle/>
          <a:p>
            <a:r>
              <a:rPr lang="ru-RU" dirty="0" smtClean="0"/>
              <a:t>История, законодательство, определения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83476" y="1430877"/>
            <a:ext cx="7954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B0F0"/>
                </a:solidFill>
              </a:rPr>
              <a:t>Правовые </a:t>
            </a:r>
            <a:r>
              <a:rPr lang="ru-RU" sz="2400" b="1" dirty="0">
                <a:solidFill>
                  <a:srgbClr val="00B0F0"/>
                </a:solidFill>
              </a:rPr>
              <a:t>основы защиты персональных данных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6262" y="2093582"/>
            <a:ext cx="843564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dirty="0"/>
              <a:t>Медицинская организация, являясь оператором персональных данных, обязана обеспечить надежную защиту получаемых в ее распоряжение данных о пациенте. Персональные данные, обрабатываемые в медицине, должны быть </a:t>
            </a:r>
            <a:r>
              <a:rPr lang="ru-RU" sz="2000" dirty="0" smtClean="0"/>
              <a:t>защищены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на очень высоком уровне </a:t>
            </a:r>
            <a:r>
              <a:rPr lang="ru-RU" sz="2000" dirty="0" smtClean="0">
                <a:solidFill>
                  <a:srgbClr val="FF0000"/>
                </a:solidFill>
              </a:rPr>
              <a:t>защиты</a:t>
            </a:r>
            <a:r>
              <a:rPr lang="ru-RU" sz="2000" dirty="0" smtClean="0"/>
              <a:t>, </a:t>
            </a:r>
            <a:r>
              <a:rPr lang="ru-RU" sz="2000" dirty="0"/>
              <a:t>что обеспечивается путем создания специальной системы персональных данных. В соответствии со ст. 78 Закона об основах охраны здоровья граждан медицинские организации </a:t>
            </a:r>
            <a:r>
              <a:rPr lang="ru-RU" sz="2000" dirty="0">
                <a:solidFill>
                  <a:srgbClr val="FF0000"/>
                </a:solidFill>
              </a:rPr>
              <a:t>имеют право создавать локальные информационные системы</a:t>
            </a:r>
            <a:r>
              <a:rPr lang="ru-RU" sz="2000" dirty="0"/>
              <a:t>, содержащие данные о пациентах и об оказываемых им медицинских услугах, с соблюдением установленных законодательством Российской Федерации требований о защите персональных данных и врачебной тайны.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327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164" y="1764364"/>
            <a:ext cx="7511473" cy="2733207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/>
              <a:t>Технические аспекты МИС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5374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47" y="202479"/>
            <a:ext cx="7511473" cy="131248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Технические аспекты МИС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6262" y="1721443"/>
            <a:ext cx="8435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Все МИС </a:t>
            </a:r>
            <a:r>
              <a:rPr lang="mr-IN" sz="4000" dirty="0" smtClean="0"/>
              <a:t>–</a:t>
            </a:r>
            <a:r>
              <a:rPr lang="ru-RU" sz="4000" dirty="0" smtClean="0"/>
              <a:t> это СУБД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28671" y="2913320"/>
            <a:ext cx="83837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/>
              <a:t>Систе́ма</a:t>
            </a:r>
            <a:r>
              <a:rPr lang="ru-RU" sz="2800" b="1" dirty="0"/>
              <a:t> </a:t>
            </a:r>
            <a:r>
              <a:rPr lang="ru-RU" sz="2800" b="1" dirty="0" err="1"/>
              <a:t>управле́ния</a:t>
            </a:r>
            <a:r>
              <a:rPr lang="ru-RU" sz="2800" b="1" dirty="0"/>
              <a:t> </a:t>
            </a:r>
            <a:r>
              <a:rPr lang="ru-RU" sz="2800" b="1" dirty="0" err="1"/>
              <a:t>ба́зами</a:t>
            </a:r>
            <a:r>
              <a:rPr lang="ru-RU" sz="2800" b="1" dirty="0"/>
              <a:t> </a:t>
            </a:r>
            <a:r>
              <a:rPr lang="ru-RU" sz="2800" b="1" dirty="0" err="1" smtClean="0"/>
              <a:t>да́ных</a:t>
            </a:r>
            <a:r>
              <a:rPr lang="ru-RU" sz="2800" dirty="0"/>
              <a:t> (</a:t>
            </a:r>
            <a:r>
              <a:rPr lang="ru-RU" sz="2800" b="1" dirty="0"/>
              <a:t>СУБД</a:t>
            </a:r>
            <a:r>
              <a:rPr lang="ru-RU" sz="2800" dirty="0"/>
              <a:t>) — совокупность программных и лингвистических средств общего или специального назначения, обеспечивающих управление созданием и </a:t>
            </a:r>
            <a:r>
              <a:rPr lang="ru-RU" sz="2800" dirty="0" smtClean="0"/>
              <a:t>использованием баз данных.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4528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47" y="202479"/>
            <a:ext cx="7511473" cy="131248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Технические аспекты МИС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10223" y="1593060"/>
            <a:ext cx="1727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СУБД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51743" y="2798888"/>
            <a:ext cx="3487479" cy="11589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БД (база данных)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126007" y="2798888"/>
            <a:ext cx="3487479" cy="11589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Клиентская часть</a:t>
            </a:r>
            <a:endParaRPr lang="ru-RU" sz="2400" dirty="0"/>
          </a:p>
        </p:txBody>
      </p:sp>
      <p:sp>
        <p:nvSpPr>
          <p:cNvPr id="7" name="Двойная стрелка влево/вправо 6"/>
          <p:cNvSpPr/>
          <p:nvPr/>
        </p:nvSpPr>
        <p:spPr>
          <a:xfrm>
            <a:off x="4160004" y="3192292"/>
            <a:ext cx="861238" cy="37213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1859547" y="3957837"/>
            <a:ext cx="871869" cy="4146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6433811" y="3957837"/>
            <a:ext cx="871869" cy="4146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51743" y="4792792"/>
            <a:ext cx="30515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Oracle</a:t>
            </a:r>
          </a:p>
          <a:p>
            <a:r>
              <a:rPr lang="en-US" dirty="0" smtClean="0"/>
              <a:t>MS SQL</a:t>
            </a:r>
          </a:p>
          <a:p>
            <a:r>
              <a:rPr lang="en-US" dirty="0" smtClean="0"/>
              <a:t>MySQL</a:t>
            </a:r>
          </a:p>
          <a:p>
            <a:r>
              <a:rPr lang="en-US" dirty="0" err="1" smtClean="0"/>
              <a:t>FireBird</a:t>
            </a:r>
            <a:endParaRPr lang="en-US" dirty="0" smtClean="0"/>
          </a:p>
          <a:p>
            <a:r>
              <a:rPr lang="en-US" dirty="0" smtClean="0">
                <a:solidFill>
                  <a:srgbClr val="92D050"/>
                </a:solidFill>
              </a:rPr>
              <a:t>Cloud  </a:t>
            </a:r>
            <a:r>
              <a:rPr lang="ru-RU" dirty="0" smtClean="0">
                <a:solidFill>
                  <a:srgbClr val="92D050"/>
                </a:solidFill>
              </a:rPr>
              <a:t>технологии</a:t>
            </a:r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7942" y="4924578"/>
            <a:ext cx="3051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Web</a:t>
            </a:r>
            <a:r>
              <a:rPr lang="ru-RU" dirty="0" smtClean="0"/>
              <a:t> клиенты</a:t>
            </a:r>
          </a:p>
          <a:p>
            <a:r>
              <a:rPr lang="ru-RU" dirty="0" smtClean="0"/>
              <a:t>«Тонкие» клиенты</a:t>
            </a:r>
          </a:p>
          <a:p>
            <a:r>
              <a:rPr lang="ru-RU" dirty="0" smtClean="0"/>
              <a:t>Программы - клиенты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298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164" y="1764364"/>
            <a:ext cx="7511473" cy="2733207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/>
              <a:t>Что интересно фармакологу?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8487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47" y="117552"/>
            <a:ext cx="7511473" cy="1312480"/>
          </a:xfrm>
        </p:spPr>
        <p:txBody>
          <a:bodyPr/>
          <a:lstStyle/>
          <a:p>
            <a:pPr algn="ctr"/>
            <a:r>
              <a:rPr lang="ru-RU" dirty="0" smtClean="0"/>
              <a:t>Модули для фармаколога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4471" y="2373274"/>
            <a:ext cx="7511472" cy="237740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 err="1">
                <a:effectLst/>
              </a:rPr>
              <a:t>N</a:t>
            </a:r>
            <a:r>
              <a:rPr lang="ru-RU" sz="2800" dirty="0">
                <a:effectLst/>
              </a:rPr>
              <a:t> 494 </a:t>
            </a:r>
            <a:r>
              <a:rPr lang="ru-RU" sz="2800" dirty="0" smtClean="0">
                <a:effectLst/>
              </a:rPr>
              <a:t>от </a:t>
            </a:r>
            <a:r>
              <a:rPr lang="ru-RU" sz="2800" dirty="0">
                <a:effectLst/>
              </a:rPr>
              <a:t>22.10.2003 г. </a:t>
            </a:r>
            <a:endParaRPr lang="ru-RU" sz="2800" dirty="0" smtClean="0">
              <a:effectLst/>
            </a:endParaRPr>
          </a:p>
          <a:p>
            <a:pPr marL="0" indent="0" algn="ctr">
              <a:buNone/>
            </a:pPr>
            <a:r>
              <a:rPr lang="ru-RU" sz="2400" dirty="0" smtClean="0">
                <a:effectLst/>
              </a:rPr>
              <a:t>ПОЛОЖЕНИЕ </a:t>
            </a:r>
            <a:r>
              <a:rPr lang="ru-RU" sz="2400" dirty="0">
                <a:effectLst/>
              </a:rPr>
              <a:t>ОБ ОРГАНИЗАЦИИ ДЕЯТЕЛЬНОСТИ ВРАЧА - КЛИНИЧЕСКОГО ФАРМАКОЛОГА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9816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1884" y="358816"/>
            <a:ext cx="7384648" cy="917091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Lucida Grande CY"/>
                <a:cs typeface="Lucida Grande CY"/>
              </a:rPr>
              <a:t>Электронная история болезни для фармаколога - проблемы и решения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7094" y="5842797"/>
            <a:ext cx="5714228" cy="791920"/>
          </a:xfrm>
        </p:spPr>
        <p:txBody>
          <a:bodyPr>
            <a:normAutofit/>
          </a:bodyPr>
          <a:lstStyle/>
          <a:p>
            <a:r>
              <a:rPr lang="ru-RU" dirty="0" smtClean="0"/>
              <a:t>Цветов В.М., к.м.н.</a:t>
            </a:r>
          </a:p>
          <a:p>
            <a:r>
              <a:rPr lang="ru-RU" dirty="0"/>
              <a:t>ФГБУ «ФЦССХ» Минздрава России (г. Челябинск)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6944" y="2137145"/>
            <a:ext cx="77830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 докладе отсутствует конфликт интересов между докладчиком и организациями, включая</a:t>
            </a:r>
            <a:r>
              <a:rPr lang="ru-RU" sz="2400" smtClean="0"/>
              <a:t>, фармакологические </a:t>
            </a:r>
            <a:r>
              <a:rPr lang="ru-RU" sz="2400" dirty="0" smtClean="0"/>
              <a:t>фирмы, компании разработчики и продавцы программных разработок и баз данных.</a:t>
            </a:r>
          </a:p>
        </p:txBody>
      </p:sp>
    </p:spTree>
    <p:extLst>
      <p:ext uri="{BB962C8B-B14F-4D97-AF65-F5344CB8AC3E}">
        <p14:creationId xmlns:p14="http://schemas.microsoft.com/office/powerpoint/2010/main" val="4564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47" y="117552"/>
            <a:ext cx="7511473" cy="1312480"/>
          </a:xfrm>
        </p:spPr>
        <p:txBody>
          <a:bodyPr/>
          <a:lstStyle/>
          <a:p>
            <a:pPr algn="ctr"/>
            <a:r>
              <a:rPr lang="ru-RU" dirty="0" smtClean="0"/>
              <a:t>Модули для фармаколога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2776" y="1196115"/>
            <a:ext cx="7511472" cy="144075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000" dirty="0">
                <a:effectLst/>
              </a:rPr>
              <a:t>от 2 ноября 2012 г. </a:t>
            </a:r>
            <a:r>
              <a:rPr lang="ru-RU" sz="2000" dirty="0" err="1">
                <a:effectLst/>
              </a:rPr>
              <a:t>N</a:t>
            </a:r>
            <a:r>
              <a:rPr lang="ru-RU" sz="2000" dirty="0">
                <a:effectLst/>
              </a:rPr>
              <a:t> 575н</a:t>
            </a:r>
          </a:p>
          <a:p>
            <a:pPr marL="0" indent="0" algn="ctr">
              <a:buNone/>
            </a:pPr>
            <a:r>
              <a:rPr lang="ru-RU" sz="2000" dirty="0">
                <a:effectLst/>
              </a:rPr>
              <a:t> </a:t>
            </a:r>
          </a:p>
          <a:p>
            <a:pPr marL="0" indent="0" algn="ctr">
              <a:buNone/>
            </a:pPr>
            <a:r>
              <a:rPr lang="ru-RU" sz="2000" b="1" dirty="0">
                <a:effectLst/>
              </a:rPr>
              <a:t>"Об утверждении Порядка оказания медицинской помощи по профилю "клиническая фармакология"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9823" y="2636874"/>
            <a:ext cx="84452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ru-RU" sz="1600" dirty="0"/>
              <a:t>консультативное сопровождение фармакотерапии в медицинской организации;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/>
              <a:t>мониторинг неблагоприятных побочных действий лекарственных препаратов, в том числе серьезных и непредвиденных нежелательных реакций, связанных с применением лекарственных препаратов;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/>
              <a:t>участие в микробиологическом мониторинге (в стационарных условиях);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/>
              <a:t>внедрение стандартов медицинской помощи в части лекарственной терапии;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/>
              <a:t>разработка, создание и внедрение формулярной системы медицинской организации;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/>
              <a:t>организация и проведение клинико-экономического анализа применения лекарственных препаратов в целях рационального использования выделяемых финансовых средств;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/>
              <a:t>анализ рациональности объемов потребления лекарственных препаратов в соответствии с профилем медицинской организации</a:t>
            </a:r>
            <a:r>
              <a:rPr lang="ru-RU" sz="1600" dirty="0" smtClean="0"/>
              <a:t>;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755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47" y="117552"/>
            <a:ext cx="7511473" cy="1312480"/>
          </a:xfrm>
        </p:spPr>
        <p:txBody>
          <a:bodyPr/>
          <a:lstStyle/>
          <a:p>
            <a:pPr algn="ctr"/>
            <a:r>
              <a:rPr lang="ru-RU" dirty="0" smtClean="0"/>
              <a:t>Модули для фармаколога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2776" y="1196115"/>
            <a:ext cx="7511472" cy="144075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000" dirty="0">
                <a:effectLst/>
              </a:rPr>
              <a:t>от 2 ноября 2012 г. </a:t>
            </a:r>
            <a:r>
              <a:rPr lang="ru-RU" sz="2000" dirty="0" err="1">
                <a:effectLst/>
              </a:rPr>
              <a:t>N</a:t>
            </a:r>
            <a:r>
              <a:rPr lang="ru-RU" sz="2000" dirty="0">
                <a:effectLst/>
              </a:rPr>
              <a:t> 575н</a:t>
            </a:r>
          </a:p>
          <a:p>
            <a:pPr marL="0" indent="0" algn="ctr">
              <a:buNone/>
            </a:pPr>
            <a:r>
              <a:rPr lang="ru-RU" sz="2000" dirty="0">
                <a:effectLst/>
              </a:rPr>
              <a:t> </a:t>
            </a:r>
          </a:p>
          <a:p>
            <a:pPr marL="0" indent="0" algn="ctr">
              <a:buNone/>
            </a:pPr>
            <a:r>
              <a:rPr lang="ru-RU" sz="2000" b="1" dirty="0">
                <a:effectLst/>
              </a:rPr>
              <a:t>"Об утверждении Порядка оказания медицинской помощи по профилю "клиническая фармакология"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9823" y="2636874"/>
            <a:ext cx="84452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ru-RU" sz="1600" dirty="0">
                <a:solidFill>
                  <a:srgbClr val="92D050"/>
                </a:solidFill>
              </a:rPr>
              <a:t>консультативное сопровождение фармакотерапии в медицинской организации;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/>
              <a:t>мониторинг неблагоприятных побочных действий лекарственных препаратов, в том числе серьезных и непредвиденных нежелательных реакций, связанных с применением лекарственных препаратов;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/>
              <a:t>участие в микробиологическом мониторинге (в стационарных условиях);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/>
              <a:t>внедрение стандартов медицинской помощи в части лекарственной терапии;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/>
              <a:t>разработка, создание и внедрение формулярной системы медицинской организации;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/>
              <a:t>организация и проведение клинико-экономического анализа применения лекарственных препаратов в целях рационального использования выделяемых финансовых средств;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/>
              <a:t>анализ рациональности объемов потребления лекарственных препаратов в соответствии с профилем медицинской организации</a:t>
            </a:r>
            <a:r>
              <a:rPr lang="ru-RU" sz="1600" dirty="0" smtClean="0"/>
              <a:t>;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77041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47" y="117552"/>
            <a:ext cx="7511473" cy="1312480"/>
          </a:xfrm>
        </p:spPr>
        <p:txBody>
          <a:bodyPr/>
          <a:lstStyle/>
          <a:p>
            <a:pPr algn="ctr"/>
            <a:r>
              <a:rPr lang="ru-RU" dirty="0" smtClean="0"/>
              <a:t>Модули для фармаколога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2776" y="1196115"/>
            <a:ext cx="7511472" cy="144075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000" dirty="0">
                <a:effectLst/>
              </a:rPr>
              <a:t>от 2 ноября 2012 г. </a:t>
            </a:r>
            <a:r>
              <a:rPr lang="ru-RU" sz="2000" dirty="0" err="1">
                <a:effectLst/>
              </a:rPr>
              <a:t>N</a:t>
            </a:r>
            <a:r>
              <a:rPr lang="ru-RU" sz="2000" dirty="0">
                <a:effectLst/>
              </a:rPr>
              <a:t> 575н</a:t>
            </a:r>
          </a:p>
          <a:p>
            <a:pPr marL="0" indent="0" algn="ctr">
              <a:buNone/>
            </a:pPr>
            <a:r>
              <a:rPr lang="ru-RU" sz="2000" dirty="0">
                <a:effectLst/>
              </a:rPr>
              <a:t> </a:t>
            </a:r>
          </a:p>
          <a:p>
            <a:pPr marL="0" indent="0" algn="ctr">
              <a:buNone/>
            </a:pPr>
            <a:r>
              <a:rPr lang="ru-RU" sz="2000" b="1" dirty="0">
                <a:effectLst/>
              </a:rPr>
              <a:t>"Об утверждении Порядка оказания медицинской помощи по профилю "клиническая фармакология"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9823" y="2636874"/>
            <a:ext cx="84452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ru-RU" sz="1600" dirty="0">
                <a:solidFill>
                  <a:srgbClr val="92D050"/>
                </a:solidFill>
              </a:rPr>
              <a:t>консультативное сопровождение фармакотерапии в медицинской организации;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>
                <a:solidFill>
                  <a:srgbClr val="FFFF00"/>
                </a:solidFill>
              </a:rPr>
              <a:t>мониторинг неблагоприятных побочных действий лекарственных препаратов, в том числе серьезных и непредвиденных нежелательных реакций, связанных с применением лекарственных препаратов;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/>
              <a:t>участие в микробиологическом мониторинге (в стационарных условиях);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/>
              <a:t>внедрение стандартов медицинской помощи в части лекарственной терапии;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/>
              <a:t>разработка, создание и внедрение формулярной системы медицинской организации;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/>
              <a:t>организация и проведение клинико-экономического анализа применения лекарственных препаратов в целях рационального использования выделяемых финансовых средств;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/>
              <a:t>анализ рациональности объемов потребления лекарственных препаратов в соответствии с профилем медицинской организации</a:t>
            </a:r>
            <a:r>
              <a:rPr lang="ru-RU" sz="1600" dirty="0" smtClean="0"/>
              <a:t>;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87678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47" y="117552"/>
            <a:ext cx="7511473" cy="1312480"/>
          </a:xfrm>
        </p:spPr>
        <p:txBody>
          <a:bodyPr/>
          <a:lstStyle/>
          <a:p>
            <a:pPr algn="ctr"/>
            <a:r>
              <a:rPr lang="ru-RU" dirty="0" smtClean="0"/>
              <a:t>Модули для фармаколога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2776" y="1196115"/>
            <a:ext cx="7511472" cy="144075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000" dirty="0">
                <a:effectLst/>
              </a:rPr>
              <a:t>от 2 ноября 2012 г. </a:t>
            </a:r>
            <a:r>
              <a:rPr lang="ru-RU" sz="2000" dirty="0" err="1">
                <a:effectLst/>
              </a:rPr>
              <a:t>N</a:t>
            </a:r>
            <a:r>
              <a:rPr lang="ru-RU" sz="2000" dirty="0">
                <a:effectLst/>
              </a:rPr>
              <a:t> 575н</a:t>
            </a:r>
          </a:p>
          <a:p>
            <a:pPr marL="0" indent="0" algn="ctr">
              <a:buNone/>
            </a:pPr>
            <a:r>
              <a:rPr lang="ru-RU" sz="2000" dirty="0">
                <a:effectLst/>
              </a:rPr>
              <a:t> </a:t>
            </a:r>
          </a:p>
          <a:p>
            <a:pPr marL="0" indent="0" algn="ctr">
              <a:buNone/>
            </a:pPr>
            <a:r>
              <a:rPr lang="ru-RU" sz="2000" b="1" dirty="0">
                <a:effectLst/>
              </a:rPr>
              <a:t>"Об утверждении Порядка оказания медицинской помощи по профилю "клиническая фармакология"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9823" y="2636874"/>
            <a:ext cx="84452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ru-RU" sz="1600" dirty="0">
                <a:solidFill>
                  <a:srgbClr val="92D050"/>
                </a:solidFill>
              </a:rPr>
              <a:t>консультативное сопровождение фармакотерапии в медицинской организации;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>
                <a:solidFill>
                  <a:srgbClr val="FFFF00"/>
                </a:solidFill>
              </a:rPr>
              <a:t>мониторинг неблагоприятных побочных действий лекарственных препаратов, в том числе серьезных и непредвиденных нежелательных реакций, связанных с применением лекарственных препаратов;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>
                <a:solidFill>
                  <a:srgbClr val="FFFF00"/>
                </a:solidFill>
              </a:rPr>
              <a:t>участие в микробиологическом мониторинге (в стационарных условиях);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/>
              <a:t>внедрение стандартов медицинской помощи в части лекарственной терапии;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/>
              <a:t>разработка, создание и внедрение формулярной системы медицинской организации;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/>
              <a:t>организация и проведение клинико-экономического анализа применения лекарственных препаратов в целях рационального использования выделяемых финансовых средств;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/>
              <a:t>анализ рациональности объемов потребления лекарственных препаратов в соответствии с профилем медицинской организации</a:t>
            </a:r>
            <a:r>
              <a:rPr lang="ru-RU" sz="1600" dirty="0" smtClean="0"/>
              <a:t>;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996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47" y="117552"/>
            <a:ext cx="7511473" cy="1312480"/>
          </a:xfrm>
        </p:spPr>
        <p:txBody>
          <a:bodyPr/>
          <a:lstStyle/>
          <a:p>
            <a:pPr algn="ctr"/>
            <a:r>
              <a:rPr lang="ru-RU" dirty="0" smtClean="0"/>
              <a:t>Модули для фармаколога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2776" y="1196115"/>
            <a:ext cx="7511472" cy="144075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000" dirty="0">
                <a:effectLst/>
              </a:rPr>
              <a:t>от 2 ноября 2012 г. </a:t>
            </a:r>
            <a:r>
              <a:rPr lang="ru-RU" sz="2000" dirty="0" err="1">
                <a:effectLst/>
              </a:rPr>
              <a:t>N</a:t>
            </a:r>
            <a:r>
              <a:rPr lang="ru-RU" sz="2000" dirty="0">
                <a:effectLst/>
              </a:rPr>
              <a:t> 575н</a:t>
            </a:r>
          </a:p>
          <a:p>
            <a:pPr marL="0" indent="0" algn="ctr">
              <a:buNone/>
            </a:pPr>
            <a:r>
              <a:rPr lang="ru-RU" sz="2000" dirty="0">
                <a:effectLst/>
              </a:rPr>
              <a:t> </a:t>
            </a:r>
          </a:p>
          <a:p>
            <a:pPr marL="0" indent="0" algn="ctr">
              <a:buNone/>
            </a:pPr>
            <a:r>
              <a:rPr lang="ru-RU" sz="2000" b="1" dirty="0">
                <a:effectLst/>
              </a:rPr>
              <a:t>"Об утверждении Порядка оказания медицинской помощи по профилю "клиническая фармакология"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9823" y="2636874"/>
            <a:ext cx="84452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ru-RU" sz="1600" dirty="0">
                <a:solidFill>
                  <a:srgbClr val="92D050"/>
                </a:solidFill>
              </a:rPr>
              <a:t>консультативное сопровождение фармакотерапии в медицинской организации;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>
                <a:solidFill>
                  <a:srgbClr val="FFFF00"/>
                </a:solidFill>
              </a:rPr>
              <a:t>мониторинг неблагоприятных побочных действий лекарственных препаратов, в том числе серьезных и непредвиденных нежелательных реакций, связанных с применением лекарственных препаратов;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>
                <a:solidFill>
                  <a:srgbClr val="FFFF00"/>
                </a:solidFill>
              </a:rPr>
              <a:t>участие в микробиологическом мониторинге (в стационарных условиях);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/>
              <a:t>внедрение стандартов медицинской помощи в части лекарственной терапии;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/>
              <a:t>разработка, создание и внедрение формулярной системы медицинской организации;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/>
              <a:t>организация и проведение клинико-экономического анализа применения лекарственных препаратов в целях рационального использования выделяемых финансовых средств;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/>
              <a:t>анализ рациональности объемов потребления лекарственных препаратов в соответствии с профилем медицинской организации</a:t>
            </a:r>
            <a:r>
              <a:rPr lang="ru-RU" sz="1600" dirty="0" smtClean="0"/>
              <a:t>;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6267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47" y="117552"/>
            <a:ext cx="7511473" cy="1312480"/>
          </a:xfrm>
        </p:spPr>
        <p:txBody>
          <a:bodyPr/>
          <a:lstStyle/>
          <a:p>
            <a:pPr algn="ctr"/>
            <a:r>
              <a:rPr lang="ru-RU" dirty="0" smtClean="0"/>
              <a:t>Модули для фармаколога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2776" y="1196115"/>
            <a:ext cx="7511472" cy="144075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000" dirty="0">
                <a:effectLst/>
              </a:rPr>
              <a:t>от 2 ноября 2012 г. </a:t>
            </a:r>
            <a:r>
              <a:rPr lang="ru-RU" sz="2000" dirty="0" err="1">
                <a:effectLst/>
              </a:rPr>
              <a:t>N</a:t>
            </a:r>
            <a:r>
              <a:rPr lang="ru-RU" sz="2000" dirty="0">
                <a:effectLst/>
              </a:rPr>
              <a:t> 575н</a:t>
            </a:r>
          </a:p>
          <a:p>
            <a:pPr marL="0" indent="0" algn="ctr">
              <a:buNone/>
            </a:pPr>
            <a:r>
              <a:rPr lang="ru-RU" sz="2000" dirty="0">
                <a:effectLst/>
              </a:rPr>
              <a:t> </a:t>
            </a:r>
          </a:p>
          <a:p>
            <a:pPr marL="0" indent="0" algn="ctr">
              <a:buNone/>
            </a:pPr>
            <a:r>
              <a:rPr lang="ru-RU" sz="2000" b="1" dirty="0">
                <a:effectLst/>
              </a:rPr>
              <a:t>"Об утверждении Порядка оказания медицинской помощи по профилю "клиническая фармакология"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9823" y="2636874"/>
            <a:ext cx="84452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ru-RU" sz="1600" dirty="0">
                <a:solidFill>
                  <a:srgbClr val="92D050"/>
                </a:solidFill>
              </a:rPr>
              <a:t>консультативное сопровождение фармакотерапии в медицинской организации;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>
                <a:solidFill>
                  <a:srgbClr val="FFFF00"/>
                </a:solidFill>
              </a:rPr>
              <a:t>мониторинг неблагоприятных побочных действий лекарственных препаратов, в том числе серьезных и непредвиденных нежелательных реакций, связанных с применением лекарственных препаратов;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>
                <a:solidFill>
                  <a:srgbClr val="FFFF00"/>
                </a:solidFill>
              </a:rPr>
              <a:t>участие в микробиологическом мониторинге (в стационарных условиях);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/>
              <a:t>внедрение стандартов медицинской помощи в части лекарственной терапии;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>
                <a:solidFill>
                  <a:srgbClr val="FFFF00"/>
                </a:solidFill>
              </a:rPr>
              <a:t>разработка, создание и внедрение формулярной системы медицинской организации;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/>
              <a:t>организация и проведение клинико-экономического анализа применения лекарственных препаратов в целях рационального использования выделяемых финансовых средств;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/>
              <a:t>анализ рациональности объемов потребления лекарственных препаратов в соответствии с профилем медицинской организации</a:t>
            </a:r>
            <a:r>
              <a:rPr lang="ru-RU" sz="1600" dirty="0" smtClean="0"/>
              <a:t>;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8118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47" y="117552"/>
            <a:ext cx="7511473" cy="1312480"/>
          </a:xfrm>
        </p:spPr>
        <p:txBody>
          <a:bodyPr/>
          <a:lstStyle/>
          <a:p>
            <a:pPr algn="ctr"/>
            <a:r>
              <a:rPr lang="ru-RU" dirty="0" smtClean="0"/>
              <a:t>Модули для фармаколога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2776" y="1196115"/>
            <a:ext cx="7511472" cy="144075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000" dirty="0">
                <a:effectLst/>
              </a:rPr>
              <a:t>от 2 ноября 2012 г. </a:t>
            </a:r>
            <a:r>
              <a:rPr lang="ru-RU" sz="2000" dirty="0" err="1">
                <a:effectLst/>
              </a:rPr>
              <a:t>N</a:t>
            </a:r>
            <a:r>
              <a:rPr lang="ru-RU" sz="2000" dirty="0">
                <a:effectLst/>
              </a:rPr>
              <a:t> 575н</a:t>
            </a:r>
          </a:p>
          <a:p>
            <a:pPr marL="0" indent="0" algn="ctr">
              <a:buNone/>
            </a:pPr>
            <a:r>
              <a:rPr lang="ru-RU" sz="2000" dirty="0">
                <a:effectLst/>
              </a:rPr>
              <a:t> </a:t>
            </a:r>
          </a:p>
          <a:p>
            <a:pPr marL="0" indent="0" algn="ctr">
              <a:buNone/>
            </a:pPr>
            <a:r>
              <a:rPr lang="ru-RU" sz="2000" b="1" dirty="0">
                <a:effectLst/>
              </a:rPr>
              <a:t>"Об утверждении Порядка оказания медицинской помощи по профилю "клиническая фармакология"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9823" y="2636874"/>
            <a:ext cx="84452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ru-RU" sz="1600" dirty="0">
                <a:solidFill>
                  <a:srgbClr val="92D050"/>
                </a:solidFill>
              </a:rPr>
              <a:t>консультативное сопровождение фармакотерапии в медицинской организации;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>
                <a:solidFill>
                  <a:srgbClr val="FFFF00"/>
                </a:solidFill>
              </a:rPr>
              <a:t>мониторинг неблагоприятных побочных действий лекарственных препаратов, в том числе серьезных и непредвиденных нежелательных реакций, связанных с применением лекарственных препаратов;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>
                <a:solidFill>
                  <a:srgbClr val="FFFF00"/>
                </a:solidFill>
              </a:rPr>
              <a:t>участие в микробиологическом мониторинге (в стационарных условиях);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/>
              <a:t>внедрение стандартов медицинской помощи в части лекарственной терапии;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>
                <a:solidFill>
                  <a:srgbClr val="FFFF00"/>
                </a:solidFill>
              </a:rPr>
              <a:t>разработка, создание и внедрение формулярной системы медицинской организации;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организация и проведение клинико-экономического анализа применения лекарственных препаратов в целях рационального использования выделяемых финансовых средств;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/>
              <a:t>анализ рациональности объемов потребления лекарственных препаратов в соответствии с профилем медицинской организации</a:t>
            </a:r>
            <a:r>
              <a:rPr lang="ru-RU" sz="1600" dirty="0" smtClean="0"/>
              <a:t>;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13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47" y="117552"/>
            <a:ext cx="7511473" cy="1312480"/>
          </a:xfrm>
        </p:spPr>
        <p:txBody>
          <a:bodyPr/>
          <a:lstStyle/>
          <a:p>
            <a:pPr algn="ctr"/>
            <a:r>
              <a:rPr lang="ru-RU" dirty="0" smtClean="0"/>
              <a:t>Модули для фармаколога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2776" y="1196115"/>
            <a:ext cx="7511472" cy="144075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000" dirty="0">
                <a:effectLst/>
              </a:rPr>
              <a:t>от 2 ноября 2012 г. </a:t>
            </a:r>
            <a:r>
              <a:rPr lang="ru-RU" sz="2000" dirty="0" err="1">
                <a:effectLst/>
              </a:rPr>
              <a:t>N</a:t>
            </a:r>
            <a:r>
              <a:rPr lang="ru-RU" sz="2000" dirty="0">
                <a:effectLst/>
              </a:rPr>
              <a:t> 575н</a:t>
            </a:r>
          </a:p>
          <a:p>
            <a:pPr marL="0" indent="0" algn="ctr">
              <a:buNone/>
            </a:pPr>
            <a:r>
              <a:rPr lang="ru-RU" sz="2000" dirty="0">
                <a:effectLst/>
              </a:rPr>
              <a:t> </a:t>
            </a:r>
          </a:p>
          <a:p>
            <a:pPr marL="0" indent="0" algn="ctr">
              <a:buNone/>
            </a:pPr>
            <a:r>
              <a:rPr lang="ru-RU" sz="2000" b="1" dirty="0">
                <a:effectLst/>
              </a:rPr>
              <a:t>"Об утверждении Порядка оказания медицинской помощи по профилю "клиническая фармакология"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9823" y="2636874"/>
            <a:ext cx="84452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ru-RU" sz="1600" dirty="0">
                <a:solidFill>
                  <a:srgbClr val="92D050"/>
                </a:solidFill>
              </a:rPr>
              <a:t>консультативное сопровождение фармакотерапии в медицинской организации;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>
                <a:solidFill>
                  <a:srgbClr val="FFFF00"/>
                </a:solidFill>
              </a:rPr>
              <a:t>мониторинг неблагоприятных побочных действий лекарственных препаратов, в том числе серьезных и непредвиденных нежелательных реакций, связанных с применением лекарственных препаратов;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>
                <a:solidFill>
                  <a:srgbClr val="FFFF00"/>
                </a:solidFill>
              </a:rPr>
              <a:t>участие в микробиологическом мониторинге (в стационарных условиях);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/>
              <a:t>внедрение стандартов медицинской помощи в части лекарственной терапии;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>
                <a:solidFill>
                  <a:srgbClr val="FFFF00"/>
                </a:solidFill>
              </a:rPr>
              <a:t>разработка, создание и внедрение формулярной системы медицинской организации;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организация и проведение клинико-экономического анализа применения лекарственных препаратов в целях рационального использования выделяемых финансовых средств;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600" dirty="0">
                <a:solidFill>
                  <a:srgbClr val="FFFF00"/>
                </a:solidFill>
              </a:rPr>
              <a:t>анализ рациональности объемов потребления лекарственных препаратов в соответствии с профилем медицинской организации</a:t>
            </a:r>
            <a:r>
              <a:rPr lang="ru-RU" sz="1600" dirty="0" smtClean="0">
                <a:solidFill>
                  <a:srgbClr val="FFFF00"/>
                </a:solidFill>
              </a:rPr>
              <a:t>;</a:t>
            </a:r>
            <a:endParaRPr lang="ru-RU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32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47" y="117552"/>
            <a:ext cx="7511473" cy="1312480"/>
          </a:xfrm>
        </p:spPr>
        <p:txBody>
          <a:bodyPr/>
          <a:lstStyle/>
          <a:p>
            <a:pPr algn="ctr"/>
            <a:r>
              <a:rPr lang="ru-RU" dirty="0" smtClean="0"/>
              <a:t>Модули для фармаколога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2776" y="1196115"/>
            <a:ext cx="7511472" cy="144075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000" dirty="0">
                <a:effectLst/>
              </a:rPr>
              <a:t>от 2 ноября 2012 г. </a:t>
            </a:r>
            <a:r>
              <a:rPr lang="ru-RU" sz="2000" dirty="0" err="1">
                <a:effectLst/>
              </a:rPr>
              <a:t>N</a:t>
            </a:r>
            <a:r>
              <a:rPr lang="ru-RU" sz="2000" dirty="0">
                <a:effectLst/>
              </a:rPr>
              <a:t> 575н</a:t>
            </a:r>
          </a:p>
          <a:p>
            <a:pPr marL="0" indent="0" algn="ctr">
              <a:buNone/>
            </a:pPr>
            <a:r>
              <a:rPr lang="ru-RU" sz="2000" dirty="0">
                <a:effectLst/>
              </a:rPr>
              <a:t> </a:t>
            </a:r>
          </a:p>
          <a:p>
            <a:pPr marL="0" indent="0" algn="ctr">
              <a:buNone/>
            </a:pPr>
            <a:r>
              <a:rPr lang="ru-RU" sz="2000" b="1" dirty="0">
                <a:effectLst/>
              </a:rPr>
              <a:t>"Об утверждении Порядка оказания медицинской помощи по профилю "клиническая фармакология"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3092" y="2941674"/>
            <a:ext cx="81825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ru-RU" dirty="0"/>
              <a:t>согласование закупаемого ассортимента лекарственных препаратов по номенклатуре и количеству в соответствии с утвержденными стандартами медицинской помощи и перечнями лекарственных препаратов;</a:t>
            </a:r>
          </a:p>
          <a:p>
            <a:pPr marL="171450" indent="-171450">
              <a:buFont typeface="Arial" charset="0"/>
              <a:buChar char="•"/>
            </a:pPr>
            <a:r>
              <a:rPr lang="ru-RU" dirty="0"/>
              <a:t>участие в работе врачебной комиссии;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dirty="0"/>
              <a:t>организация регулярного информирования врачей по проблемам рационального применения лекарственных препаратов;</a:t>
            </a:r>
          </a:p>
          <a:p>
            <a:pPr marL="171450" indent="-171450">
              <a:buFont typeface="Arial" charset="0"/>
              <a:buChar char="•"/>
            </a:pPr>
            <a:r>
              <a:rPr lang="ru-RU" dirty="0"/>
              <a:t>ведение учетно-отчетной документации, предоставление отчетов о деятельности в установленном порядке, сбор данных для регистров, ведение которых предусмотрено законодательством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922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47" y="117552"/>
            <a:ext cx="7511473" cy="1312480"/>
          </a:xfrm>
        </p:spPr>
        <p:txBody>
          <a:bodyPr/>
          <a:lstStyle/>
          <a:p>
            <a:pPr algn="ctr"/>
            <a:r>
              <a:rPr lang="ru-RU" dirty="0" smtClean="0"/>
              <a:t>Модули для фармаколога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2776" y="1196115"/>
            <a:ext cx="7511472" cy="144075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000" dirty="0">
                <a:effectLst/>
              </a:rPr>
              <a:t>от 2 ноября 2012 г. </a:t>
            </a:r>
            <a:r>
              <a:rPr lang="ru-RU" sz="2000" dirty="0" err="1">
                <a:effectLst/>
              </a:rPr>
              <a:t>N</a:t>
            </a:r>
            <a:r>
              <a:rPr lang="ru-RU" sz="2000" dirty="0">
                <a:effectLst/>
              </a:rPr>
              <a:t> 575н</a:t>
            </a:r>
          </a:p>
          <a:p>
            <a:pPr marL="0" indent="0" algn="ctr">
              <a:buNone/>
            </a:pPr>
            <a:r>
              <a:rPr lang="ru-RU" sz="2000" dirty="0">
                <a:effectLst/>
              </a:rPr>
              <a:t> </a:t>
            </a:r>
          </a:p>
          <a:p>
            <a:pPr marL="0" indent="0" algn="ctr">
              <a:buNone/>
            </a:pPr>
            <a:r>
              <a:rPr lang="ru-RU" sz="2000" b="1" dirty="0">
                <a:effectLst/>
              </a:rPr>
              <a:t>"Об утверждении Порядка оказания медицинской помощи по профилю "клиническая фармакология"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3092" y="2941674"/>
            <a:ext cx="81825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ru-RU" dirty="0">
                <a:solidFill>
                  <a:srgbClr val="FF0000"/>
                </a:solidFill>
              </a:rPr>
              <a:t>согласование закупаемого ассортимента лекарственных препаратов по номенклатуре и количеству в соответствии с утвержденными стандартами медицинской помощи и перечнями лекарственных препаратов;</a:t>
            </a:r>
          </a:p>
          <a:p>
            <a:pPr marL="171450" indent="-171450">
              <a:buFont typeface="Arial" charset="0"/>
              <a:buChar char="•"/>
            </a:pPr>
            <a:r>
              <a:rPr lang="ru-RU" dirty="0"/>
              <a:t>участие в работе врачебной комиссии;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dirty="0"/>
              <a:t>организация регулярного информирования врачей по проблемам рационального применения лекарственных препаратов;</a:t>
            </a:r>
          </a:p>
          <a:p>
            <a:pPr marL="171450" indent="-171450">
              <a:buFont typeface="Arial" charset="0"/>
              <a:buChar char="•"/>
            </a:pPr>
            <a:r>
              <a:rPr lang="ru-RU" dirty="0"/>
              <a:t>ведение учетно-отчетной документации, предоставление отчетов о деятельности в установленном порядке, сбор данных для регистров, ведение которых предусмотрено законодательством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907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1884" y="358816"/>
            <a:ext cx="7384648" cy="917091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Lucida Grande CY"/>
                <a:cs typeface="Lucida Grande CY"/>
              </a:rPr>
              <a:t>Электронная история болезни для фармаколога - проблемы и решения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7094" y="5842797"/>
            <a:ext cx="5714228" cy="791920"/>
          </a:xfrm>
        </p:spPr>
        <p:txBody>
          <a:bodyPr>
            <a:normAutofit/>
          </a:bodyPr>
          <a:lstStyle/>
          <a:p>
            <a:r>
              <a:rPr lang="ru-RU" dirty="0" smtClean="0"/>
              <a:t>Цветов В.М., к.м.н.</a:t>
            </a:r>
          </a:p>
          <a:p>
            <a:r>
              <a:rPr lang="ru-RU" dirty="0"/>
              <a:t>ФГБУ «ФЦССХ» Минздрава России (г. Челябинск)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19397" y="1567935"/>
            <a:ext cx="5717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/>
              <a:t>Проще научить медика программированию, чем </a:t>
            </a:r>
            <a:r>
              <a:rPr lang="ru-RU" sz="3200" smtClean="0"/>
              <a:t>программиста медицине.</a:t>
            </a:r>
            <a:endParaRPr lang="ru-RU" sz="3200"/>
          </a:p>
        </p:txBody>
      </p:sp>
      <p:sp>
        <p:nvSpPr>
          <p:cNvPr id="7" name="TextBox 6"/>
          <p:cNvSpPr txBox="1"/>
          <p:nvPr/>
        </p:nvSpPr>
        <p:spPr>
          <a:xfrm>
            <a:off x="6125945" y="3429623"/>
            <a:ext cx="252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В.</a:t>
            </a:r>
            <a:r>
              <a:rPr lang="en-US" dirty="0" smtClean="0"/>
              <a:t> </a:t>
            </a:r>
            <a:r>
              <a:rPr lang="ru-RU" dirty="0" smtClean="0"/>
              <a:t>Цветов, 1996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252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47" y="117552"/>
            <a:ext cx="7511473" cy="1312480"/>
          </a:xfrm>
        </p:spPr>
        <p:txBody>
          <a:bodyPr/>
          <a:lstStyle/>
          <a:p>
            <a:pPr algn="ctr"/>
            <a:r>
              <a:rPr lang="ru-RU" dirty="0" smtClean="0"/>
              <a:t>Модули для фармаколога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2776" y="1196115"/>
            <a:ext cx="7511472" cy="144075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000" dirty="0">
                <a:effectLst/>
              </a:rPr>
              <a:t>от 2 ноября 2012 г. </a:t>
            </a:r>
            <a:r>
              <a:rPr lang="ru-RU" sz="2000" dirty="0" err="1">
                <a:effectLst/>
              </a:rPr>
              <a:t>N</a:t>
            </a:r>
            <a:r>
              <a:rPr lang="ru-RU" sz="2000" dirty="0">
                <a:effectLst/>
              </a:rPr>
              <a:t> 575н</a:t>
            </a:r>
          </a:p>
          <a:p>
            <a:pPr marL="0" indent="0" algn="ctr">
              <a:buNone/>
            </a:pPr>
            <a:r>
              <a:rPr lang="ru-RU" sz="2000" dirty="0">
                <a:effectLst/>
              </a:rPr>
              <a:t> </a:t>
            </a:r>
          </a:p>
          <a:p>
            <a:pPr marL="0" indent="0" algn="ctr">
              <a:buNone/>
            </a:pPr>
            <a:r>
              <a:rPr lang="ru-RU" sz="2000" b="1" dirty="0">
                <a:effectLst/>
              </a:rPr>
              <a:t>"Об утверждении Порядка оказания медицинской помощи по профилю "клиническая фармакология"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3092" y="2941674"/>
            <a:ext cx="81825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ru-RU" dirty="0">
                <a:solidFill>
                  <a:srgbClr val="FF0000"/>
                </a:solidFill>
              </a:rPr>
              <a:t>согласование закупаемого ассортимента лекарственных препаратов по номенклатуре и количеству в соответствии с утвержденными стандартами медицинской помощи и перечнями лекарственных препаратов;</a:t>
            </a:r>
          </a:p>
          <a:p>
            <a:pPr marL="171450" indent="-171450">
              <a:buFont typeface="Arial" charset="0"/>
              <a:buChar char="•"/>
            </a:pPr>
            <a:r>
              <a:rPr lang="ru-RU" dirty="0">
                <a:solidFill>
                  <a:srgbClr val="92D050"/>
                </a:solidFill>
              </a:rPr>
              <a:t>участие в работе врачебной комиссии;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dirty="0"/>
              <a:t>организация регулярного информирования врачей по проблемам рационального применения лекарственных препаратов;</a:t>
            </a:r>
          </a:p>
          <a:p>
            <a:pPr marL="171450" indent="-171450">
              <a:buFont typeface="Arial" charset="0"/>
              <a:buChar char="•"/>
            </a:pPr>
            <a:r>
              <a:rPr lang="ru-RU" dirty="0"/>
              <a:t>ведение учетно-отчетной документации, предоставление отчетов о деятельности в установленном порядке, сбор данных для регистров, ведение которых предусмотрено законодательством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813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47" y="117552"/>
            <a:ext cx="7511473" cy="1312480"/>
          </a:xfrm>
        </p:spPr>
        <p:txBody>
          <a:bodyPr/>
          <a:lstStyle/>
          <a:p>
            <a:pPr algn="ctr"/>
            <a:r>
              <a:rPr lang="ru-RU" dirty="0" smtClean="0"/>
              <a:t>Модули для фармаколога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2776" y="1196115"/>
            <a:ext cx="7511472" cy="144075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000" dirty="0">
                <a:effectLst/>
              </a:rPr>
              <a:t>от 2 ноября 2012 г. </a:t>
            </a:r>
            <a:r>
              <a:rPr lang="ru-RU" sz="2000" dirty="0" err="1">
                <a:effectLst/>
              </a:rPr>
              <a:t>N</a:t>
            </a:r>
            <a:r>
              <a:rPr lang="ru-RU" sz="2000" dirty="0">
                <a:effectLst/>
              </a:rPr>
              <a:t> 575н</a:t>
            </a:r>
          </a:p>
          <a:p>
            <a:pPr marL="0" indent="0" algn="ctr">
              <a:buNone/>
            </a:pPr>
            <a:r>
              <a:rPr lang="ru-RU" sz="2000" dirty="0">
                <a:effectLst/>
              </a:rPr>
              <a:t> </a:t>
            </a:r>
          </a:p>
          <a:p>
            <a:pPr marL="0" indent="0" algn="ctr">
              <a:buNone/>
            </a:pPr>
            <a:r>
              <a:rPr lang="ru-RU" sz="2000" b="1" dirty="0">
                <a:effectLst/>
              </a:rPr>
              <a:t>"Об утверждении Порядка оказания медицинской помощи по профилю "клиническая фармакология"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3092" y="2941674"/>
            <a:ext cx="81825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ru-RU" dirty="0">
                <a:solidFill>
                  <a:srgbClr val="FF0000"/>
                </a:solidFill>
              </a:rPr>
              <a:t>согласование закупаемого ассортимента лекарственных препаратов по номенклатуре и количеству в соответствии с утвержденными стандартами медицинской помощи и перечнями лекарственных препаратов;</a:t>
            </a:r>
          </a:p>
          <a:p>
            <a:pPr marL="171450" indent="-171450">
              <a:buFont typeface="Arial" charset="0"/>
              <a:buChar char="•"/>
            </a:pPr>
            <a:r>
              <a:rPr lang="ru-RU" dirty="0">
                <a:solidFill>
                  <a:srgbClr val="92D050"/>
                </a:solidFill>
              </a:rPr>
              <a:t>участие в работе врачебной комиссии;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dirty="0"/>
              <a:t>организация регулярного информирования врачей по проблемам рационального применения лекарственных препаратов;</a:t>
            </a:r>
          </a:p>
          <a:p>
            <a:pPr marL="171450" indent="-171450">
              <a:buFont typeface="Arial" charset="0"/>
              <a:buChar char="•"/>
            </a:pPr>
            <a:r>
              <a:rPr lang="ru-RU" dirty="0"/>
              <a:t>ведение учетно-отчетной документации, предоставление отчетов о деятельности в установленном порядке, сбор данных для регистров, ведение которых предусмотрено законодательством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289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47" y="117552"/>
            <a:ext cx="7511473" cy="1312480"/>
          </a:xfrm>
        </p:spPr>
        <p:txBody>
          <a:bodyPr/>
          <a:lstStyle/>
          <a:p>
            <a:pPr algn="ctr"/>
            <a:r>
              <a:rPr lang="ru-RU" dirty="0" smtClean="0"/>
              <a:t>Модули для фармаколога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2776" y="1196115"/>
            <a:ext cx="7511472" cy="144075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000" dirty="0">
                <a:effectLst/>
              </a:rPr>
              <a:t>от 2 ноября 2012 г. </a:t>
            </a:r>
            <a:r>
              <a:rPr lang="ru-RU" sz="2000" dirty="0" err="1">
                <a:effectLst/>
              </a:rPr>
              <a:t>N</a:t>
            </a:r>
            <a:r>
              <a:rPr lang="ru-RU" sz="2000" dirty="0">
                <a:effectLst/>
              </a:rPr>
              <a:t> 575н</a:t>
            </a:r>
          </a:p>
          <a:p>
            <a:pPr marL="0" indent="0" algn="ctr">
              <a:buNone/>
            </a:pPr>
            <a:r>
              <a:rPr lang="ru-RU" sz="2000" dirty="0">
                <a:effectLst/>
              </a:rPr>
              <a:t> </a:t>
            </a:r>
          </a:p>
          <a:p>
            <a:pPr marL="0" indent="0" algn="ctr">
              <a:buNone/>
            </a:pPr>
            <a:r>
              <a:rPr lang="ru-RU" sz="2000" b="1" dirty="0">
                <a:effectLst/>
              </a:rPr>
              <a:t>"Об утверждении Порядка оказания медицинской помощи по профилю "клиническая фармакология"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3092" y="2941674"/>
            <a:ext cx="81825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ru-RU" dirty="0">
                <a:solidFill>
                  <a:srgbClr val="FF0000"/>
                </a:solidFill>
              </a:rPr>
              <a:t>согласование закупаемого ассортимента лекарственных препаратов по номенклатуре и количеству в соответствии с утвержденными стандартами медицинской помощи и перечнями лекарственных препаратов;</a:t>
            </a:r>
          </a:p>
          <a:p>
            <a:pPr marL="171450" indent="-171450">
              <a:buFont typeface="Arial" charset="0"/>
              <a:buChar char="•"/>
            </a:pPr>
            <a:r>
              <a:rPr lang="ru-RU" dirty="0">
                <a:solidFill>
                  <a:srgbClr val="92D050"/>
                </a:solidFill>
              </a:rPr>
              <a:t>участие в работе врачебной комиссии;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dirty="0"/>
              <a:t>организация регулярного информирования врачей по проблемам рационального применения лекарственных препаратов;</a:t>
            </a:r>
          </a:p>
          <a:p>
            <a:pPr marL="171450" indent="-171450">
              <a:buFont typeface="Arial" charset="0"/>
              <a:buChar char="•"/>
            </a:pPr>
            <a:r>
              <a:rPr lang="ru-RU" dirty="0">
                <a:solidFill>
                  <a:srgbClr val="FF0000"/>
                </a:solidFill>
              </a:rPr>
              <a:t>ведение учетно-отчетной документации, предоставление отчетов о деятельности в установленном порядке, сбор данных для регистров, ведение которых предусмотрено законодательством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47" y="117552"/>
            <a:ext cx="7511473" cy="1312480"/>
          </a:xfrm>
        </p:spPr>
        <p:txBody>
          <a:bodyPr/>
          <a:lstStyle/>
          <a:p>
            <a:pPr algn="ctr"/>
            <a:r>
              <a:rPr lang="ru-RU" dirty="0" smtClean="0"/>
              <a:t>Модули для фармаколога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2776" y="1196115"/>
            <a:ext cx="7511472" cy="144075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000" dirty="0">
                <a:effectLst/>
              </a:rPr>
              <a:t>от 2 ноября 2012 г. </a:t>
            </a:r>
            <a:r>
              <a:rPr lang="ru-RU" sz="2000" dirty="0" err="1">
                <a:effectLst/>
              </a:rPr>
              <a:t>N</a:t>
            </a:r>
            <a:r>
              <a:rPr lang="ru-RU" sz="2000" dirty="0">
                <a:effectLst/>
              </a:rPr>
              <a:t> 575н</a:t>
            </a:r>
          </a:p>
          <a:p>
            <a:pPr marL="0" indent="0" algn="ctr">
              <a:buNone/>
            </a:pPr>
            <a:r>
              <a:rPr lang="ru-RU" sz="2000" dirty="0">
                <a:effectLst/>
              </a:rPr>
              <a:t> </a:t>
            </a:r>
          </a:p>
          <a:p>
            <a:pPr marL="0" indent="0" algn="ctr">
              <a:buNone/>
            </a:pPr>
            <a:r>
              <a:rPr lang="ru-RU" sz="2000" b="1" dirty="0">
                <a:effectLst/>
              </a:rPr>
              <a:t>"Об утверждении Порядка оказания медицинской помощи по профилю "клиническая фармакология"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1436" y="4841335"/>
            <a:ext cx="8182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ru-RU" sz="1200" dirty="0">
                <a:solidFill>
                  <a:srgbClr val="FF0000"/>
                </a:solidFill>
              </a:rPr>
              <a:t>согласование закупаемого ассортимента лекарственных препаратов по номенклатуре и количеству в соответствии с утвержденными стандартами медицинской помощи и перечнями лекарственных препаратов;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200" dirty="0">
                <a:solidFill>
                  <a:srgbClr val="92D050"/>
                </a:solidFill>
              </a:rPr>
              <a:t>участие в работе врачебной комиссии;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200" dirty="0"/>
              <a:t>организация регулярного информирования врачей по проблемам рационального применения лекарственных препаратов;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200" dirty="0">
                <a:solidFill>
                  <a:srgbClr val="FF0000"/>
                </a:solidFill>
              </a:rPr>
              <a:t>ведение учетно-отчетной документации, предоставление отчетов о деятельности в установленном порядке, сбор данных для регистров, ведение которых предусмотрено законодательством</a:t>
            </a:r>
            <a:r>
              <a:rPr lang="ru-RU" sz="1200" dirty="0" smtClean="0">
                <a:solidFill>
                  <a:srgbClr val="FF0000"/>
                </a:solidFill>
              </a:rPr>
              <a:t>.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1436" y="2902343"/>
            <a:ext cx="84452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ru-RU" sz="1200" dirty="0">
                <a:solidFill>
                  <a:srgbClr val="92D050"/>
                </a:solidFill>
              </a:rPr>
              <a:t>консультативное сопровождение фармакотерапии в медицинской организации;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200" dirty="0">
                <a:solidFill>
                  <a:srgbClr val="FFFF00"/>
                </a:solidFill>
              </a:rPr>
              <a:t>мониторинг неблагоприятных побочных действий лекарственных препаратов, в том числе серьезных и непредвиденных нежелательных реакций, связанных с применением лекарственных препаратов;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200" dirty="0">
                <a:solidFill>
                  <a:srgbClr val="FFFF00"/>
                </a:solidFill>
              </a:rPr>
              <a:t>участие в микробиологическом мониторинге (в стационарных условиях);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200" dirty="0"/>
              <a:t>внедрение стандартов медицинской помощи в части лекарственной терапии;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200" dirty="0">
                <a:solidFill>
                  <a:srgbClr val="FFFF00"/>
                </a:solidFill>
              </a:rPr>
              <a:t>разработка, создание и внедрение формулярной системы медицинской организации;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200" dirty="0">
                <a:solidFill>
                  <a:schemeClr val="accent4">
                    <a:lumMod val="75000"/>
                  </a:schemeClr>
                </a:solidFill>
              </a:rPr>
              <a:t>организация и проведение клинико-экономического анализа применения лекарственных препаратов в целях рационального использования выделяемых финансовых средств;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200" dirty="0">
                <a:solidFill>
                  <a:srgbClr val="FFFF00"/>
                </a:solidFill>
              </a:rPr>
              <a:t>анализ рациональности объемов потребления лекарственных препаратов в соответствии с профилем медицинской организации</a:t>
            </a:r>
            <a:r>
              <a:rPr lang="ru-RU" sz="1200" dirty="0" smtClean="0">
                <a:solidFill>
                  <a:srgbClr val="FFFF00"/>
                </a:solidFill>
              </a:rPr>
              <a:t>;</a:t>
            </a:r>
            <a:endParaRPr lang="ru-RU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6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47" y="117552"/>
            <a:ext cx="7511473" cy="1312480"/>
          </a:xfrm>
        </p:spPr>
        <p:txBody>
          <a:bodyPr/>
          <a:lstStyle/>
          <a:p>
            <a:pPr algn="ctr"/>
            <a:r>
              <a:rPr lang="ru-RU" dirty="0" smtClean="0"/>
              <a:t>Модули для фармаколога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16938" y="1335439"/>
            <a:ext cx="803307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Дополнительные модули:</a:t>
            </a:r>
          </a:p>
          <a:p>
            <a:endParaRPr lang="ru-RU" sz="2800" dirty="0"/>
          </a:p>
          <a:p>
            <a:pPr marL="285750" indent="-285750">
              <a:buFont typeface="Arial" charset="0"/>
              <a:buChar char="•"/>
            </a:pPr>
            <a:r>
              <a:rPr lang="ru-RU" sz="2800" dirty="0" smtClean="0"/>
              <a:t>Взаимодействие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800" dirty="0" err="1" smtClean="0"/>
              <a:t>Фармакогенетика</a:t>
            </a:r>
            <a:endParaRPr lang="ru-RU" sz="2800" dirty="0" smtClean="0"/>
          </a:p>
          <a:p>
            <a:pPr marL="285750" indent="-285750">
              <a:buFont typeface="Arial" charset="0"/>
              <a:buChar char="•"/>
            </a:pPr>
            <a:r>
              <a:rPr lang="ru-RU" sz="2800" dirty="0" smtClean="0"/>
              <a:t>Медицинские калькуляторы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800" dirty="0" smtClean="0"/>
              <a:t>Исчерпывающая информация о ЛС, включая:</a:t>
            </a:r>
          </a:p>
          <a:p>
            <a:pPr marL="1657350" lvl="3" indent="-285750">
              <a:buFont typeface="Arial" charset="0"/>
              <a:buChar char="•"/>
            </a:pPr>
            <a:r>
              <a:rPr lang="ru-RU" sz="2800" dirty="0" smtClean="0"/>
              <a:t>Механизм действия</a:t>
            </a:r>
          </a:p>
          <a:p>
            <a:pPr marL="1657350" lvl="3" indent="-285750">
              <a:buFont typeface="Arial" charset="0"/>
              <a:buChar char="•"/>
            </a:pPr>
            <a:r>
              <a:rPr lang="ru-RU" sz="2800" dirty="0" smtClean="0"/>
              <a:t>Показания</a:t>
            </a:r>
          </a:p>
          <a:p>
            <a:pPr marL="1657350" lvl="3" indent="-285750">
              <a:buFont typeface="Arial" charset="0"/>
              <a:buChar char="•"/>
            </a:pPr>
            <a:r>
              <a:rPr lang="ru-RU" sz="2800" dirty="0" smtClean="0"/>
              <a:t>Противопоказания</a:t>
            </a:r>
          </a:p>
          <a:p>
            <a:pPr marL="1657350" lvl="3" indent="-285750">
              <a:buFont typeface="Arial" charset="0"/>
              <a:buChar char="•"/>
            </a:pPr>
            <a:r>
              <a:rPr lang="ru-RU" sz="2800" dirty="0" smtClean="0"/>
              <a:t>Побочные действия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17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47" y="117552"/>
            <a:ext cx="7511473" cy="1312480"/>
          </a:xfrm>
        </p:spPr>
        <p:txBody>
          <a:bodyPr/>
          <a:lstStyle/>
          <a:p>
            <a:pPr algn="ctr"/>
            <a:r>
              <a:rPr lang="ru-RU" dirty="0" smtClean="0"/>
              <a:t>Модули для фармаколога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16938" y="1335439"/>
            <a:ext cx="814551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Дополнительные модули:</a:t>
            </a:r>
          </a:p>
          <a:p>
            <a:endParaRPr lang="ru-RU" sz="2800" dirty="0"/>
          </a:p>
          <a:p>
            <a:pPr marL="285750" indent="-285750">
              <a:buFont typeface="Arial" charset="0"/>
              <a:buChar char="•"/>
            </a:pPr>
            <a:r>
              <a:rPr lang="ru-RU" sz="2800" dirty="0" smtClean="0">
                <a:solidFill>
                  <a:srgbClr val="92D050"/>
                </a:solidFill>
              </a:rPr>
              <a:t>Взаимодействие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800" dirty="0" err="1" smtClean="0">
                <a:solidFill>
                  <a:srgbClr val="FF0000"/>
                </a:solidFill>
              </a:rPr>
              <a:t>Фармакогенетика</a:t>
            </a:r>
            <a:endParaRPr lang="ru-RU" sz="28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ru-RU" sz="2800" dirty="0" smtClean="0">
                <a:solidFill>
                  <a:srgbClr val="92D050"/>
                </a:solidFill>
              </a:rPr>
              <a:t>Медицинские калькуляторы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800" dirty="0" smtClean="0">
                <a:solidFill>
                  <a:srgbClr val="FFFF00"/>
                </a:solidFill>
              </a:rPr>
              <a:t>Исчерпывающая информация о ЛС, включая:</a:t>
            </a:r>
          </a:p>
          <a:p>
            <a:pPr marL="1657350" lvl="3" indent="-285750">
              <a:buFont typeface="Arial" charset="0"/>
              <a:buChar char="•"/>
            </a:pPr>
            <a:r>
              <a:rPr lang="ru-RU" sz="2800" dirty="0" smtClean="0">
                <a:solidFill>
                  <a:srgbClr val="FFFF00"/>
                </a:solidFill>
              </a:rPr>
              <a:t>Механизм действия</a:t>
            </a:r>
          </a:p>
          <a:p>
            <a:pPr marL="1657350" lvl="3" indent="-285750">
              <a:buFont typeface="Arial" charset="0"/>
              <a:buChar char="•"/>
            </a:pPr>
            <a:r>
              <a:rPr lang="ru-RU" sz="2800" dirty="0" smtClean="0">
                <a:solidFill>
                  <a:srgbClr val="FFFF00"/>
                </a:solidFill>
              </a:rPr>
              <a:t>Показания</a:t>
            </a:r>
          </a:p>
          <a:p>
            <a:pPr marL="1657350" lvl="3" indent="-285750">
              <a:buFont typeface="Arial" charset="0"/>
              <a:buChar char="•"/>
            </a:pPr>
            <a:r>
              <a:rPr lang="ru-RU" sz="2800" dirty="0" smtClean="0">
                <a:solidFill>
                  <a:srgbClr val="FFFF00"/>
                </a:solidFill>
              </a:rPr>
              <a:t>Противопоказания</a:t>
            </a:r>
          </a:p>
          <a:p>
            <a:pPr marL="1657350" lvl="3" indent="-285750">
              <a:buFont typeface="Arial" charset="0"/>
              <a:buChar char="•"/>
            </a:pPr>
            <a:r>
              <a:rPr lang="ru-RU" sz="2800" dirty="0" smtClean="0">
                <a:solidFill>
                  <a:srgbClr val="FFFF00"/>
                </a:solidFill>
              </a:rPr>
              <a:t>Побочные действия</a:t>
            </a:r>
            <a:endParaRPr lang="ru-RU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47" y="117552"/>
            <a:ext cx="7511473" cy="1312480"/>
          </a:xfrm>
        </p:spPr>
        <p:txBody>
          <a:bodyPr/>
          <a:lstStyle/>
          <a:p>
            <a:pPr algn="ctr"/>
            <a:r>
              <a:rPr lang="ru-RU" dirty="0" smtClean="0"/>
              <a:t>Модули для фармаколога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79545" y="2113205"/>
            <a:ext cx="7189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Информация о ЛС </a:t>
            </a:r>
            <a:r>
              <a:rPr lang="mr-IN" sz="3200" dirty="0" smtClean="0"/>
              <a:t>–</a:t>
            </a:r>
            <a:r>
              <a:rPr lang="ru-RU" sz="3200" dirty="0" smtClean="0"/>
              <a:t> только Государственный реестр ЛС!  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962262" y="4298732"/>
            <a:ext cx="5223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http://</a:t>
            </a:r>
            <a:r>
              <a:rPr lang="en-US" sz="3200" dirty="0" err="1" smtClean="0"/>
              <a:t>grls.rosminzdrav.ru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0934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47" y="117552"/>
            <a:ext cx="7511473" cy="1312480"/>
          </a:xfrm>
        </p:spPr>
        <p:txBody>
          <a:bodyPr/>
          <a:lstStyle/>
          <a:p>
            <a:pPr algn="ctr"/>
            <a:r>
              <a:rPr lang="ru-RU" dirty="0" smtClean="0"/>
              <a:t>Модули для фармаколога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79545" y="1104212"/>
            <a:ext cx="7189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Информация о ЛС </a:t>
            </a:r>
            <a:r>
              <a:rPr lang="mr-IN" sz="3200" dirty="0" smtClean="0"/>
              <a:t>–</a:t>
            </a:r>
            <a:r>
              <a:rPr lang="ru-RU" sz="3200" dirty="0" smtClean="0"/>
              <a:t> только Государственный реестр ЛС!  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37" y="2526216"/>
            <a:ext cx="7622083" cy="355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8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8524" y="2407495"/>
            <a:ext cx="7189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Информация о ЛС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4710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4442" y="400019"/>
            <a:ext cx="7189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Информация о ЛС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56745" y="1439917"/>
            <a:ext cx="714703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ru-RU" dirty="0"/>
              <a:t>Т</a:t>
            </a:r>
            <a:r>
              <a:rPr lang="ru-RU" dirty="0" smtClean="0"/>
              <a:t>олько </a:t>
            </a:r>
            <a:r>
              <a:rPr lang="ru-RU" dirty="0"/>
              <a:t>Государственный </a:t>
            </a:r>
            <a:r>
              <a:rPr lang="ru-RU" dirty="0" smtClean="0"/>
              <a:t>реестр ЛС!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ru-RU" dirty="0"/>
              <a:t>Д</a:t>
            </a:r>
            <a:r>
              <a:rPr lang="ru-RU" dirty="0" smtClean="0"/>
              <a:t>олжна пополняться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ru-RU" dirty="0" smtClean="0"/>
              <a:t>В основу лекарственных модулей МИС должна быть фармакологическая классификация, а не бухгалтерско-фармацевтическая!</a:t>
            </a:r>
            <a:endParaRPr lang="ru-RU" dirty="0"/>
          </a:p>
        </p:txBody>
      </p:sp>
      <p:sp>
        <p:nvSpPr>
          <p:cNvPr id="5" name="Стрелка вверх 4"/>
          <p:cNvSpPr/>
          <p:nvPr/>
        </p:nvSpPr>
        <p:spPr>
          <a:xfrm>
            <a:off x="2274448" y="3225021"/>
            <a:ext cx="4111628" cy="111409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Что это такое?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04497" y="4698124"/>
            <a:ext cx="7325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Должны быть разделены поля: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Международное наименование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Торговое наименование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Форма выпуска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758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71" y="526311"/>
            <a:ext cx="7269126" cy="545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5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4442" y="400019"/>
            <a:ext cx="7189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Информация о ЛС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745" y="1508892"/>
            <a:ext cx="6696470" cy="469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4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4442" y="400019"/>
            <a:ext cx="7189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Информация о ЛС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49" y="1078842"/>
            <a:ext cx="7920047" cy="534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9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4442" y="400019"/>
            <a:ext cx="7189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Информация о ЛС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0" y="2739363"/>
            <a:ext cx="9047236" cy="3798073"/>
          </a:xfrm>
          <a:prstGeom prst="rect">
            <a:avLst/>
          </a:prstGeom>
        </p:spPr>
      </p:pic>
      <p:sp>
        <p:nvSpPr>
          <p:cNvPr id="5" name="Стрелка вниз 4"/>
          <p:cNvSpPr/>
          <p:nvPr/>
        </p:nvSpPr>
        <p:spPr>
          <a:xfrm>
            <a:off x="546538" y="2123090"/>
            <a:ext cx="420414" cy="13978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2758966" y="2159877"/>
            <a:ext cx="420414" cy="13978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3683878" y="2159877"/>
            <a:ext cx="420414" cy="13978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5896306" y="2159877"/>
            <a:ext cx="420414" cy="13978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26124" y="1334814"/>
            <a:ext cx="1450428" cy="788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 smtClean="0"/>
              <a:t>Фармацев-тическая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081050" y="1334814"/>
            <a:ext cx="1450428" cy="788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МНН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697016" y="1334814"/>
            <a:ext cx="1450428" cy="788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smtClean="0"/>
              <a:t>Торговое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896306" y="1371601"/>
            <a:ext cx="1450428" cy="788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Дозировка</a:t>
            </a:r>
            <a:endParaRPr lang="ru-RU" sz="1600" dirty="0"/>
          </a:p>
        </p:txBody>
      </p:sp>
      <p:sp>
        <p:nvSpPr>
          <p:cNvPr id="14" name="Стрелка вниз 13"/>
          <p:cNvSpPr/>
          <p:nvPr/>
        </p:nvSpPr>
        <p:spPr>
          <a:xfrm rot="10800000">
            <a:off x="2207174" y="4167354"/>
            <a:ext cx="420414" cy="13978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692166" y="5565230"/>
            <a:ext cx="1450428" cy="788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АТХ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86280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4442" y="400019"/>
            <a:ext cx="7189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Информация о ЛС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85" y="2293816"/>
            <a:ext cx="8797159" cy="42268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877" y="1039140"/>
            <a:ext cx="8191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F0"/>
                </a:solidFill>
              </a:rPr>
              <a:t>Наличие этих разделенных полей значительно упрощает поиск, фильтрацию и различные анализы, например АВС</a:t>
            </a:r>
            <a:r>
              <a:rPr lang="en-US" sz="2400" b="1" dirty="0" smtClean="0">
                <a:solidFill>
                  <a:srgbClr val="00B0F0"/>
                </a:solidFill>
              </a:rPr>
              <a:t>-VEN</a:t>
            </a:r>
            <a:endParaRPr lang="ru-RU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52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4442" y="400019"/>
            <a:ext cx="7189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Информация о ЛС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91877" y="1039140"/>
            <a:ext cx="81917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F0"/>
                </a:solidFill>
              </a:rPr>
              <a:t>Модуль расхода ЛП. Наличие его упрощает составление заявок, анализ потребления и </a:t>
            </a:r>
            <a:r>
              <a:rPr lang="ru-RU" sz="2400" b="1" dirty="0" err="1" smtClean="0">
                <a:solidFill>
                  <a:srgbClr val="00B0F0"/>
                </a:solidFill>
              </a:rPr>
              <a:t>тд</a:t>
            </a:r>
            <a:r>
              <a:rPr lang="ru-RU" sz="2400" b="1" dirty="0" smtClean="0">
                <a:solidFill>
                  <a:srgbClr val="00B0F0"/>
                </a:solidFill>
              </a:rPr>
              <a:t>. Учитывая 44-ФЗ данный модуль обосновывает </a:t>
            </a:r>
            <a:r>
              <a:rPr lang="ru-RU" sz="2400" b="1" dirty="0" smtClean="0">
                <a:solidFill>
                  <a:srgbClr val="FF0000"/>
                </a:solidFill>
              </a:rPr>
              <a:t>ПОТРЕБНОСТЬ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4" y="3054473"/>
            <a:ext cx="9144000" cy="34592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86876"/>
            <a:ext cx="9144000" cy="1903939"/>
          </a:xfrm>
          <a:prstGeom prst="rect">
            <a:avLst/>
          </a:prstGeom>
        </p:spPr>
      </p:pic>
      <p:sp>
        <p:nvSpPr>
          <p:cNvPr id="8" name="Стрелка вверх 7"/>
          <p:cNvSpPr/>
          <p:nvPr/>
        </p:nvSpPr>
        <p:spPr>
          <a:xfrm>
            <a:off x="421894" y="4163271"/>
            <a:ext cx="547276" cy="101465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32202" y="5277080"/>
            <a:ext cx="7116897" cy="958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Присутствует ТОЛЬКО МНН и Форма выпуска</a:t>
            </a:r>
            <a:r>
              <a:rPr lang="ru-RU" dirty="0" smtClean="0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429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8524" y="2407495"/>
            <a:ext cx="71890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Информация о лабораторных и инструментальным методах исследования.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98200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3439" y="0"/>
            <a:ext cx="7189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Информация о лабораторных и инструментальным </a:t>
            </a:r>
            <a:r>
              <a:rPr lang="ru-RU" sz="2400" smtClean="0"/>
              <a:t>методах исследования.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35" y="2062078"/>
            <a:ext cx="8769427" cy="44216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0500" y="969484"/>
            <a:ext cx="72490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F0"/>
                </a:solidFill>
              </a:rPr>
              <a:t>Была мечта </a:t>
            </a:r>
            <a:r>
              <a:rPr lang="mr-IN" sz="2800" b="1" dirty="0" smtClean="0">
                <a:solidFill>
                  <a:srgbClr val="00B0F0"/>
                </a:solidFill>
              </a:rPr>
              <a:t>–</a:t>
            </a:r>
            <a:r>
              <a:rPr lang="ru-RU" sz="2800" b="1" dirty="0" smtClean="0">
                <a:solidFill>
                  <a:srgbClr val="00B0F0"/>
                </a:solidFill>
              </a:rPr>
              <a:t> одним взглядом объять необъятное)))</a:t>
            </a:r>
            <a:endParaRPr lang="ru-RU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39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3439" y="0"/>
            <a:ext cx="7189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Информация о лабораторных и инструментальным </a:t>
            </a:r>
            <a:r>
              <a:rPr lang="ru-RU" sz="2400" smtClean="0"/>
              <a:t>методах исследования.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97" y="1186995"/>
            <a:ext cx="7751095" cy="482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4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3439" y="0"/>
            <a:ext cx="7189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Информация о лабораторных и инструментальным </a:t>
            </a:r>
            <a:r>
              <a:rPr lang="ru-RU" sz="2400" smtClean="0"/>
              <a:t>методах исследования.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11" y="1409488"/>
            <a:ext cx="7976212" cy="434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8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3439" y="0"/>
            <a:ext cx="7189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Информация о лабораторных и инструментальным </a:t>
            </a:r>
            <a:r>
              <a:rPr lang="ru-RU" sz="2400" smtClean="0"/>
              <a:t>методах исследования.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84" y="1230866"/>
            <a:ext cx="8405033" cy="460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2429" y="2125872"/>
            <a:ext cx="7511473" cy="1312480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/>
              <a:t>История, законодательство, определения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07757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3439" y="0"/>
            <a:ext cx="7189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Информация о лабораторных и инструментальным </a:t>
            </a:r>
            <a:r>
              <a:rPr lang="ru-RU" sz="2400" smtClean="0"/>
              <a:t>методах исследования.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40" y="1250129"/>
            <a:ext cx="8394853" cy="468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3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0557" y="2434728"/>
            <a:ext cx="7189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Контроль назначений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26797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85661" y="0"/>
            <a:ext cx="7189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smtClean="0"/>
              <a:t>Контроль назначений</a:t>
            </a:r>
            <a:endParaRPr lang="ru-RU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11" y="2165119"/>
            <a:ext cx="8058339" cy="33206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86152" y="858433"/>
            <a:ext cx="4466896" cy="851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Вот так видит врач</a:t>
            </a:r>
            <a:r>
              <a:rPr lang="mr-IN" dirty="0" smtClean="0"/>
              <a:t>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589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85661" y="0"/>
            <a:ext cx="7189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smtClean="0"/>
              <a:t>Контроль назначений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86152" y="858433"/>
            <a:ext cx="4466896" cy="851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Вот так видит </a:t>
            </a:r>
            <a:r>
              <a:rPr lang="ru-RU" dirty="0" err="1" smtClean="0"/>
              <a:t>мед.сестра</a:t>
            </a:r>
            <a:r>
              <a:rPr lang="mr-IN" dirty="0" smtClean="0"/>
              <a:t>…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15" y="2070197"/>
            <a:ext cx="8316778" cy="301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5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85661" y="0"/>
            <a:ext cx="7189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smtClean="0"/>
              <a:t>Контроль назначений</a:t>
            </a:r>
            <a:endParaRPr lang="ru-RU" sz="4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805619" y="966953"/>
            <a:ext cx="5749159" cy="10615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Так сколько типов назначений может быть?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156937" y="2603440"/>
            <a:ext cx="1922078" cy="2186152"/>
            <a:chOff x="504497" y="2459421"/>
            <a:chExt cx="2364828" cy="2186152"/>
          </a:xfrm>
        </p:grpSpPr>
        <p:sp>
          <p:nvSpPr>
            <p:cNvPr id="6" name="Стрелка вниз 5"/>
            <p:cNvSpPr/>
            <p:nvPr/>
          </p:nvSpPr>
          <p:spPr>
            <a:xfrm>
              <a:off x="1408387" y="2459421"/>
              <a:ext cx="599090" cy="12192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504497" y="3678621"/>
              <a:ext cx="2364828" cy="9669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Одноразовое</a:t>
              </a:r>
              <a:endParaRPr lang="ru-RU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491238" y="2603440"/>
            <a:ext cx="1922078" cy="2186152"/>
            <a:chOff x="540839" y="2459421"/>
            <a:chExt cx="2364828" cy="2186152"/>
          </a:xfrm>
        </p:grpSpPr>
        <p:sp>
          <p:nvSpPr>
            <p:cNvPr id="19" name="Стрелка вниз 18"/>
            <p:cNvSpPr/>
            <p:nvPr/>
          </p:nvSpPr>
          <p:spPr>
            <a:xfrm>
              <a:off x="1408387" y="2459421"/>
              <a:ext cx="599090" cy="12192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40839" y="3678621"/>
              <a:ext cx="2364828" cy="9669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Простое</a:t>
              </a:r>
              <a:endParaRPr lang="ru-RU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830172" y="2603440"/>
            <a:ext cx="1922078" cy="2186152"/>
            <a:chOff x="504497" y="2459421"/>
            <a:chExt cx="2364828" cy="2186152"/>
          </a:xfrm>
        </p:grpSpPr>
        <p:sp>
          <p:nvSpPr>
            <p:cNvPr id="22" name="Стрелка вниз 21"/>
            <p:cNvSpPr/>
            <p:nvPr/>
          </p:nvSpPr>
          <p:spPr>
            <a:xfrm>
              <a:off x="1408387" y="2459421"/>
              <a:ext cx="599090" cy="12192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504497" y="3678621"/>
              <a:ext cx="2364828" cy="9669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Сложное</a:t>
              </a:r>
              <a:endParaRPr lang="ru-RU" dirty="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164473" y="2603440"/>
            <a:ext cx="1922078" cy="2186152"/>
            <a:chOff x="504497" y="2459421"/>
            <a:chExt cx="2364828" cy="2186152"/>
          </a:xfrm>
        </p:grpSpPr>
        <p:sp>
          <p:nvSpPr>
            <p:cNvPr id="25" name="Стрелка вниз 24"/>
            <p:cNvSpPr/>
            <p:nvPr/>
          </p:nvSpPr>
          <p:spPr>
            <a:xfrm>
              <a:off x="1408387" y="2459421"/>
              <a:ext cx="599090" cy="12192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04497" y="3678621"/>
              <a:ext cx="2364828" cy="9669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/>
                <a:t>Комбинирован-</a:t>
              </a:r>
              <a:r>
                <a:rPr lang="ru-RU" sz="1600" dirty="0" err="1" smtClean="0"/>
                <a:t>ное</a:t>
              </a:r>
              <a:endParaRPr lang="ru-RU" sz="1600" dirty="0"/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2491238" y="5360861"/>
            <a:ext cx="4261012" cy="12228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Шаблоны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24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85661" y="0"/>
            <a:ext cx="7189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smtClean="0"/>
              <a:t>Контроль назначений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40" y="1019258"/>
            <a:ext cx="7516797" cy="513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2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85661" y="0"/>
            <a:ext cx="7189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smtClean="0"/>
              <a:t>Контроль назначений</a:t>
            </a:r>
            <a:endParaRPr lang="ru-RU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14" y="828094"/>
            <a:ext cx="7835024" cy="536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5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85661" y="0"/>
            <a:ext cx="7189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smtClean="0"/>
              <a:t>Контроль назначений</a:t>
            </a:r>
            <a:endParaRPr lang="ru-RU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520" y="815248"/>
            <a:ext cx="7093955" cy="564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9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85661" y="0"/>
            <a:ext cx="7189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smtClean="0"/>
              <a:t>Контроль назначений</a:t>
            </a:r>
            <a:endParaRPr lang="ru-RU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433" y="707886"/>
            <a:ext cx="7192942" cy="569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0557" y="2434728"/>
            <a:ext cx="7189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smtClean="0"/>
              <a:t>Заключение.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96632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47" y="202479"/>
            <a:ext cx="7511473" cy="1312480"/>
          </a:xfrm>
        </p:spPr>
        <p:txBody>
          <a:bodyPr>
            <a:normAutofit/>
          </a:bodyPr>
          <a:lstStyle/>
          <a:p>
            <a:r>
              <a:rPr lang="ru-RU" dirty="0" smtClean="0"/>
              <a:t>История, законодательство, определения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1974" y="1805516"/>
            <a:ext cx="7511472" cy="142578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Электронная медицинская карта </a:t>
            </a:r>
            <a:r>
              <a:rPr lang="ru-RU" dirty="0" smtClean="0"/>
              <a:t>(электронная история болезни; электронный паспорт пациента; англ. </a:t>
            </a:r>
            <a:r>
              <a:rPr lang="ru-RU" dirty="0" err="1" smtClean="0"/>
              <a:t>electronic</a:t>
            </a:r>
            <a:r>
              <a:rPr lang="ru-RU" dirty="0" smtClean="0"/>
              <a:t> </a:t>
            </a:r>
            <a:r>
              <a:rPr lang="ru-RU" dirty="0" err="1" smtClean="0"/>
              <a:t>medical</a:t>
            </a:r>
            <a:r>
              <a:rPr lang="ru-RU" dirty="0" smtClean="0"/>
              <a:t> </a:t>
            </a:r>
            <a:r>
              <a:rPr lang="ru-RU" dirty="0" err="1" smtClean="0"/>
              <a:t>record</a:t>
            </a:r>
            <a:r>
              <a:rPr lang="ru-RU" dirty="0" smtClean="0"/>
              <a:t> — EMR) — </a:t>
            </a:r>
            <a:r>
              <a:rPr lang="ru-RU" dirty="0"/>
              <a:t>информационная система, предназначенная для ведения, хранения на электронных носителях, поиска и выдачи по информационным запросам (в том числе и по электронным каналам связи) персональных медицинских записей.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289" y="3231302"/>
            <a:ext cx="4692531" cy="32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15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0557" y="2434728"/>
            <a:ext cx="7189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Триггеры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73287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35" y="0"/>
            <a:ext cx="7189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smtClean="0"/>
              <a:t>Триггеры</a:t>
            </a:r>
            <a:endParaRPr lang="ru-RU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315611" y="1701479"/>
            <a:ext cx="85274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B0F0"/>
                </a:solidFill>
              </a:rPr>
              <a:t>Требуйте наличие, добавление, исправление триггеров в МИС!</a:t>
            </a:r>
          </a:p>
          <a:p>
            <a:endParaRPr lang="ru-RU" sz="2400" dirty="0"/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/>
              <a:t>Пять и более препаратов -</a:t>
            </a:r>
            <a:r>
              <a:rPr lang="en-US" sz="2400" dirty="0" smtClean="0"/>
              <a:t>&gt; </a:t>
            </a:r>
            <a:r>
              <a:rPr lang="ru-RU" sz="2400" dirty="0" smtClean="0"/>
              <a:t>пометка ВК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/>
              <a:t>В назначении есть критическое взаимодействие ЛП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/>
              <a:t>Появление критического лабораторного анализа (добавление мобильного информирования)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err="1" smtClean="0"/>
              <a:t>Др</a:t>
            </a:r>
            <a:r>
              <a:rPr lang="mr-IN" sz="2400" dirty="0" smtClean="0"/>
              <a:t>…</a:t>
            </a:r>
            <a:r>
              <a:rPr lang="ru-RU" sz="2400" dirty="0" smtClean="0"/>
              <a:t>..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0559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4287" y="0"/>
            <a:ext cx="7189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smtClean="0"/>
              <a:t>Заключение.</a:t>
            </a:r>
            <a:endParaRPr lang="ru-RU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60" y="1183053"/>
            <a:ext cx="8630886" cy="44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594" y="1250065"/>
            <a:ext cx="6616246" cy="51769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2594" y="312516"/>
            <a:ext cx="6470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</a:rPr>
              <a:t>http://</a:t>
            </a:r>
            <a:r>
              <a:rPr lang="en-US" sz="3600" dirty="0" err="1" smtClean="0">
                <a:solidFill>
                  <a:srgbClr val="00B0F0"/>
                </a:solidFill>
              </a:rPr>
              <a:t>pharmsuite.ru</a:t>
            </a:r>
            <a:endParaRPr lang="ru-RU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3379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4287" y="0"/>
            <a:ext cx="7189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smtClean="0"/>
              <a:t>Заключение.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41020" y="1062082"/>
            <a:ext cx="84939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Подходите тщательно к выбору электронной истории болезни. Выбор «движка» и БД </a:t>
            </a:r>
            <a:r>
              <a:rPr lang="mr-IN" sz="2000" dirty="0" smtClean="0"/>
              <a:t>–</a:t>
            </a:r>
            <a:r>
              <a:rPr lang="ru-RU" sz="2000" dirty="0" smtClean="0"/>
              <a:t> на ваше усмотрение и возможности.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Требуйте, что бы в цены входило настройка, сопровождение не менее года, а то и больше.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Выбирайте МИС, которая обязательно надстраивается и с возможностью «дописывания». Лучше, что бы это было открыто для ваших программистов.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Учите своих программистов. «</a:t>
            </a:r>
            <a:r>
              <a:rPr lang="ru-RU" sz="2000" dirty="0" err="1" smtClean="0"/>
              <a:t>Допиливание</a:t>
            </a:r>
            <a:r>
              <a:rPr lang="ru-RU" sz="2000" dirty="0" smtClean="0"/>
              <a:t>» МИС </a:t>
            </a:r>
            <a:r>
              <a:rPr lang="mr-IN" sz="2000" dirty="0" smtClean="0"/>
              <a:t>–</a:t>
            </a:r>
            <a:r>
              <a:rPr lang="ru-RU" sz="2000" dirty="0" smtClean="0"/>
              <a:t> это не дело одного месяца!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Объясняйте врачу </a:t>
            </a:r>
            <a:r>
              <a:rPr lang="mr-IN" sz="2000" dirty="0" smtClean="0"/>
              <a:t>–</a:t>
            </a:r>
            <a:r>
              <a:rPr lang="ru-RU" sz="2000" dirty="0" smtClean="0"/>
              <a:t> это внедрение «новой кнопочки» </a:t>
            </a:r>
            <a:r>
              <a:rPr lang="mr-IN" sz="2000" dirty="0" smtClean="0"/>
              <a:t>–</a:t>
            </a:r>
            <a:r>
              <a:rPr lang="ru-RU" sz="2000" dirty="0" smtClean="0"/>
              <a:t> это только во благо!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 Обучайте врачей компьютерной грамоте. </a:t>
            </a:r>
            <a:endParaRPr lang="ru-RU" sz="2000" dirty="0"/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Обязательно дублируйте все записи врачей и назначения медикаментов на бумажном носителе!!!</a:t>
            </a:r>
          </a:p>
          <a:p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23461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4287" y="0"/>
            <a:ext cx="7189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smtClean="0"/>
              <a:t>Заключение.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62" y="906298"/>
            <a:ext cx="8339713" cy="508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6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4287" y="0"/>
            <a:ext cx="7189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smtClean="0"/>
              <a:t>Заключение.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08" y="1144583"/>
            <a:ext cx="7905509" cy="443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5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47" y="202479"/>
            <a:ext cx="7511473" cy="1312480"/>
          </a:xfrm>
        </p:spPr>
        <p:txBody>
          <a:bodyPr>
            <a:normAutofit/>
          </a:bodyPr>
          <a:lstStyle/>
          <a:p>
            <a:r>
              <a:rPr lang="ru-RU" dirty="0" smtClean="0"/>
              <a:t>История, законодательство, определения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969" y="1590878"/>
            <a:ext cx="8240195" cy="4468089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Медицинская </a:t>
            </a: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информационная система (МИС)</a:t>
            </a:r>
            <a:r>
              <a:rPr lang="ru-RU" sz="2400" b="1" dirty="0"/>
              <a:t> </a:t>
            </a:r>
            <a:r>
              <a:rPr lang="ru-RU" sz="2400" dirty="0"/>
              <a:t>— система автоматизации документооборота для лечебно-профилактических учреждений, в которой объединены система поддержки принятия медицинских решений, электронные медицинские карты о пациентах, данные медицинских исследований в цифровой форме, данные мониторинга состояния пациента с медицинских приборов, средства общения между сотрудниками, финансовая и административная информация</a:t>
            </a: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3088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47" y="202479"/>
            <a:ext cx="7511473" cy="1312480"/>
          </a:xfrm>
        </p:spPr>
        <p:txBody>
          <a:bodyPr>
            <a:normAutofit/>
          </a:bodyPr>
          <a:lstStyle/>
          <a:p>
            <a:r>
              <a:rPr lang="ru-RU" dirty="0" smtClean="0"/>
              <a:t>История, законодательство, определения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97" y="1721931"/>
            <a:ext cx="7821613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71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47" y="202479"/>
            <a:ext cx="7511473" cy="1312480"/>
          </a:xfrm>
        </p:spPr>
        <p:txBody>
          <a:bodyPr>
            <a:normAutofit/>
          </a:bodyPr>
          <a:lstStyle/>
          <a:p>
            <a:r>
              <a:rPr lang="ru-RU" dirty="0" smtClean="0"/>
              <a:t>История, законодательство, определения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969" y="1590878"/>
            <a:ext cx="8240195" cy="44680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/>
              <a:t>1. Область применения</a:t>
            </a:r>
          </a:p>
          <a:p>
            <a:endParaRPr lang="ru-RU" dirty="0"/>
          </a:p>
          <a:p>
            <a:r>
              <a:rPr lang="ru-RU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Настоящий стандарт </a:t>
            </a:r>
            <a:r>
              <a:rPr lang="ru-RU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устанавливает общие положения</a:t>
            </a:r>
            <a:r>
              <a:rPr lang="ru-RU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для разработки требований к организации создания, сопровождения и использования информационных систем типа "электронная история болезни" (далее - ЭИБ) при оказании медицинской помощи.</a:t>
            </a:r>
          </a:p>
          <a:p>
            <a:r>
              <a:rPr lang="ru-RU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Настоящий стандарт предназначен для применения медицинскими организациями и учреждениями федеральных, территориальных и муниципальных органов управления здравоохранением, систем обязательного и добровольного медицинского страхования, другими медицинскими организациями различных организационно-правовых форм деятельности, направленной на оказание медицинской помощи.</a:t>
            </a:r>
          </a:p>
          <a:p>
            <a:pPr marL="0" indent="0">
              <a:buNone/>
            </a:pPr>
            <a:endParaRPr lang="ru-RU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908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Сетка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246</TotalTime>
  <Words>2417</Words>
  <Application>Microsoft Macintosh PowerPoint</Application>
  <PresentationFormat>Экран (4:3)</PresentationFormat>
  <Paragraphs>324</Paragraphs>
  <Slides>66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71" baseType="lpstr">
      <vt:lpstr>Century Gothic</vt:lpstr>
      <vt:lpstr>Lucida Grande CY</vt:lpstr>
      <vt:lpstr>Mangal</vt:lpstr>
      <vt:lpstr>Arial</vt:lpstr>
      <vt:lpstr>Сетка</vt:lpstr>
      <vt:lpstr>Электронная история болезни для фармаколога - проблемы и решения </vt:lpstr>
      <vt:lpstr>Электронная история болезни для фармаколога - проблемы и решения </vt:lpstr>
      <vt:lpstr>Электронная история болезни для фармаколога - проблемы и решения </vt:lpstr>
      <vt:lpstr>Презентация PowerPoint</vt:lpstr>
      <vt:lpstr>История, законодательство, определения</vt:lpstr>
      <vt:lpstr>История, законодательство, определения</vt:lpstr>
      <vt:lpstr>История, законодательство, определения</vt:lpstr>
      <vt:lpstr>История, законодательство, определения</vt:lpstr>
      <vt:lpstr>История, законодательство, определения</vt:lpstr>
      <vt:lpstr>История, законодательство, определения</vt:lpstr>
      <vt:lpstr>История, законодательство, определения</vt:lpstr>
      <vt:lpstr>История, законодательство, определения</vt:lpstr>
      <vt:lpstr>История, законодательство, определения</vt:lpstr>
      <vt:lpstr>История, законодательство, определения</vt:lpstr>
      <vt:lpstr>Технические аспекты МИС</vt:lpstr>
      <vt:lpstr>Технические аспекты МИС</vt:lpstr>
      <vt:lpstr>Технические аспекты МИС</vt:lpstr>
      <vt:lpstr>Что интересно фармакологу?</vt:lpstr>
      <vt:lpstr>Модули для фармаколога</vt:lpstr>
      <vt:lpstr>Модули для фармаколога</vt:lpstr>
      <vt:lpstr>Модули для фармаколога</vt:lpstr>
      <vt:lpstr>Модули для фармаколога</vt:lpstr>
      <vt:lpstr>Модули для фармаколога</vt:lpstr>
      <vt:lpstr>Модули для фармаколога</vt:lpstr>
      <vt:lpstr>Модули для фармаколога</vt:lpstr>
      <vt:lpstr>Модули для фармаколога</vt:lpstr>
      <vt:lpstr>Модули для фармаколога</vt:lpstr>
      <vt:lpstr>Модули для фармаколога</vt:lpstr>
      <vt:lpstr>Модули для фармаколога</vt:lpstr>
      <vt:lpstr>Модули для фармаколога</vt:lpstr>
      <vt:lpstr>Модули для фармаколога</vt:lpstr>
      <vt:lpstr>Модули для фармаколога</vt:lpstr>
      <vt:lpstr>Модули для фармаколога</vt:lpstr>
      <vt:lpstr>Модули для фармаколога</vt:lpstr>
      <vt:lpstr>Модули для фармаколога</vt:lpstr>
      <vt:lpstr>Модули для фармаколога</vt:lpstr>
      <vt:lpstr>Модули для фармаколога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Электронная история болезни для фармаколога - проблемы и решения </dc:title>
  <dc:creator>Виталий Цветов</dc:creator>
  <cp:lastModifiedBy>Виталий Цветов</cp:lastModifiedBy>
  <cp:revision>50</cp:revision>
  <dcterms:created xsi:type="dcterms:W3CDTF">2017-09-25T08:01:05Z</dcterms:created>
  <dcterms:modified xsi:type="dcterms:W3CDTF">2017-10-06T14:32:08Z</dcterms:modified>
</cp:coreProperties>
</file>